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80" r:id="rId2"/>
    <p:sldId id="282" r:id="rId3"/>
    <p:sldId id="270" r:id="rId4"/>
    <p:sldId id="257" r:id="rId5"/>
    <p:sldId id="256" r:id="rId6"/>
    <p:sldId id="262" r:id="rId7"/>
    <p:sldId id="263" r:id="rId8"/>
    <p:sldId id="264" r:id="rId9"/>
    <p:sldId id="265" r:id="rId10"/>
    <p:sldId id="267" r:id="rId11"/>
    <p:sldId id="269" r:id="rId12"/>
    <p:sldId id="268" r:id="rId13"/>
    <p:sldId id="266" r:id="rId14"/>
    <p:sldId id="258" r:id="rId15"/>
    <p:sldId id="259" r:id="rId16"/>
    <p:sldId id="274" r:id="rId17"/>
    <p:sldId id="260" r:id="rId18"/>
    <p:sldId id="275" r:id="rId19"/>
    <p:sldId id="276" r:id="rId20"/>
    <p:sldId id="277" r:id="rId21"/>
    <p:sldId id="278" r:id="rId22"/>
    <p:sldId id="271"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5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78B0EB0B-F23E-4E41-BB0C-AC2E47C360C7}" type="datetimeFigureOut">
              <a:rPr lang="fa-IR" smtClean="0"/>
              <a:pPr/>
              <a:t>1439/09/13</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99235D85-CFBC-4236-A483-884DE53D77EA}" type="slidenum">
              <a:rPr lang="fa-IR" smtClean="0"/>
              <a:pPr/>
              <a:t>‹#›</a:t>
            </a:fld>
            <a:endParaRPr lang="fa-IR"/>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816C802-65C2-46CE-BFA6-40B7BB196748}" type="datetimeFigureOut">
              <a:rPr lang="fa-IR" smtClean="0"/>
              <a:pPr/>
              <a:t>1439/09/13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BB836B9-F0A2-43F0-A805-73E87D038619}" type="slidenum">
              <a:rPr lang="fa-IR" smtClean="0"/>
              <a:pPr/>
              <a:t>‹#›</a:t>
            </a:fld>
            <a:endParaRPr lang="fa-IR"/>
          </a:p>
        </p:txBody>
      </p:sp>
    </p:spTree>
  </p:cSld>
  <p:clrMap bg1="lt1" tx1="dk1" bg2="lt2" tx2="dk2" accent1="accent1" accent2="accent2" accent3="accent3" accent4="accent4" accent5="accent5" accent6="accent6" hlink="hlink" folHlink="folHlink"/>
  <p:hf sldNum="0"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5" name="Footer Placeholder 4"/>
          <p:cNvSpPr>
            <a:spLocks noGrp="1"/>
          </p:cNvSpPr>
          <p:nvPr>
            <p:ph type="ftr" sz="quarter" idx="10"/>
          </p:nvPr>
        </p:nvSpPr>
        <p:spPr/>
        <p:txBody>
          <a:bodyPr/>
          <a:lstStyle/>
          <a:p>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Footer Placeholder 3"/>
          <p:cNvSpPr>
            <a:spLocks noGrp="1"/>
          </p:cNvSpPr>
          <p:nvPr>
            <p:ph type="ftr" sz="quarter" idx="10"/>
          </p:nvPr>
        </p:nvSpPr>
        <p:spPr/>
        <p:txBody>
          <a:bodyPr/>
          <a:lstStyle/>
          <a:p>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56190A-615B-4AE4-9CEC-00586C10DF49}" type="datetime1">
              <a:rPr lang="en-US" smtClean="0"/>
              <a:t>5/27/2018</a:t>
            </a:fld>
            <a:endParaRPr lang="en-US"/>
          </a:p>
        </p:txBody>
      </p:sp>
      <p:sp>
        <p:nvSpPr>
          <p:cNvPr id="5" name="Footer Placeholder 4"/>
          <p:cNvSpPr>
            <a:spLocks noGrp="1"/>
          </p:cNvSpPr>
          <p:nvPr>
            <p:ph type="ftr" sz="quarter" idx="11"/>
          </p:nvPr>
        </p:nvSpPr>
        <p:spPr/>
        <p:txBody>
          <a:bodyPr/>
          <a:lstStyle/>
          <a:p>
            <a:r>
              <a:rPr lang="en-US" smtClean="0"/>
              <a:t>Zohreh Azarbad Research Director of Kashan University of Medical Sciences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13870-EFB3-4020-A952-6D2E5D1E0238}" type="datetime1">
              <a:rPr lang="en-US" smtClean="0"/>
              <a:t>5/27/2018</a:t>
            </a:fld>
            <a:endParaRPr lang="en-US"/>
          </a:p>
        </p:txBody>
      </p:sp>
      <p:sp>
        <p:nvSpPr>
          <p:cNvPr id="5" name="Footer Placeholder 4"/>
          <p:cNvSpPr>
            <a:spLocks noGrp="1"/>
          </p:cNvSpPr>
          <p:nvPr>
            <p:ph type="ftr" sz="quarter" idx="11"/>
          </p:nvPr>
        </p:nvSpPr>
        <p:spPr/>
        <p:txBody>
          <a:bodyPr/>
          <a:lstStyle/>
          <a:p>
            <a:r>
              <a:rPr lang="en-US" smtClean="0"/>
              <a:t>Zohreh Azarbad Research Director of Kashan University of Medical Sciences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72C31-B41F-4B86-852B-A9CE53AACD95}" type="datetime1">
              <a:rPr lang="en-US" smtClean="0"/>
              <a:t>5/27/2018</a:t>
            </a:fld>
            <a:endParaRPr lang="en-US"/>
          </a:p>
        </p:txBody>
      </p:sp>
      <p:sp>
        <p:nvSpPr>
          <p:cNvPr id="5" name="Footer Placeholder 4"/>
          <p:cNvSpPr>
            <a:spLocks noGrp="1"/>
          </p:cNvSpPr>
          <p:nvPr>
            <p:ph type="ftr" sz="quarter" idx="11"/>
          </p:nvPr>
        </p:nvSpPr>
        <p:spPr/>
        <p:txBody>
          <a:bodyPr/>
          <a:lstStyle/>
          <a:p>
            <a:r>
              <a:rPr lang="en-US" smtClean="0"/>
              <a:t>Zohreh Azarbad Research Director of Kashan University of Medical Sciences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C4640-36D9-4DCA-BE07-971EDE8F763A}" type="datetime1">
              <a:rPr lang="en-US" smtClean="0"/>
              <a:t>5/27/2018</a:t>
            </a:fld>
            <a:endParaRPr lang="en-US"/>
          </a:p>
        </p:txBody>
      </p:sp>
      <p:sp>
        <p:nvSpPr>
          <p:cNvPr id="5" name="Footer Placeholder 4"/>
          <p:cNvSpPr>
            <a:spLocks noGrp="1"/>
          </p:cNvSpPr>
          <p:nvPr>
            <p:ph type="ftr" sz="quarter" idx="11"/>
          </p:nvPr>
        </p:nvSpPr>
        <p:spPr/>
        <p:txBody>
          <a:bodyPr/>
          <a:lstStyle/>
          <a:p>
            <a:r>
              <a:rPr lang="en-US" smtClean="0"/>
              <a:t>Zohreh Azarbad Research Director of Kashan University of Medical Sciences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F5EAEB-A6EE-4D2E-B3CD-2349003AB2A0}" type="datetime1">
              <a:rPr lang="en-US" smtClean="0"/>
              <a:t>5/27/2018</a:t>
            </a:fld>
            <a:endParaRPr lang="en-US"/>
          </a:p>
        </p:txBody>
      </p:sp>
      <p:sp>
        <p:nvSpPr>
          <p:cNvPr id="5" name="Footer Placeholder 4"/>
          <p:cNvSpPr>
            <a:spLocks noGrp="1"/>
          </p:cNvSpPr>
          <p:nvPr>
            <p:ph type="ftr" sz="quarter" idx="11"/>
          </p:nvPr>
        </p:nvSpPr>
        <p:spPr/>
        <p:txBody>
          <a:bodyPr/>
          <a:lstStyle/>
          <a:p>
            <a:r>
              <a:rPr lang="en-US" smtClean="0"/>
              <a:t>Zohreh Azarbad Research Director of Kashan University of Medical Sciences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33C3C8-02CE-44F7-A12E-5066339695A4}" type="datetime1">
              <a:rPr lang="en-US" smtClean="0"/>
              <a:t>5/27/2018</a:t>
            </a:fld>
            <a:endParaRPr lang="en-US"/>
          </a:p>
        </p:txBody>
      </p:sp>
      <p:sp>
        <p:nvSpPr>
          <p:cNvPr id="6" name="Footer Placeholder 5"/>
          <p:cNvSpPr>
            <a:spLocks noGrp="1"/>
          </p:cNvSpPr>
          <p:nvPr>
            <p:ph type="ftr" sz="quarter" idx="11"/>
          </p:nvPr>
        </p:nvSpPr>
        <p:spPr/>
        <p:txBody>
          <a:bodyPr/>
          <a:lstStyle/>
          <a:p>
            <a:r>
              <a:rPr lang="en-US" smtClean="0"/>
              <a:t>Zohreh Azarbad Research Director of Kashan University of Medical Sciences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F71DE6-3712-4B90-9900-9AFEDAE1405B}" type="datetime1">
              <a:rPr lang="en-US" smtClean="0"/>
              <a:t>5/27/2018</a:t>
            </a:fld>
            <a:endParaRPr lang="en-US"/>
          </a:p>
        </p:txBody>
      </p:sp>
      <p:sp>
        <p:nvSpPr>
          <p:cNvPr id="8" name="Footer Placeholder 7"/>
          <p:cNvSpPr>
            <a:spLocks noGrp="1"/>
          </p:cNvSpPr>
          <p:nvPr>
            <p:ph type="ftr" sz="quarter" idx="11"/>
          </p:nvPr>
        </p:nvSpPr>
        <p:spPr/>
        <p:txBody>
          <a:bodyPr/>
          <a:lstStyle/>
          <a:p>
            <a:r>
              <a:rPr lang="en-US" smtClean="0"/>
              <a:t>Zohreh Azarbad Research Director of Kashan University of Medical Sciences</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5DAC3D-3821-44FB-B365-6D1CB232562B}" type="datetime1">
              <a:rPr lang="en-US" smtClean="0"/>
              <a:t>5/27/2018</a:t>
            </a:fld>
            <a:endParaRPr lang="en-US"/>
          </a:p>
        </p:txBody>
      </p:sp>
      <p:sp>
        <p:nvSpPr>
          <p:cNvPr id="4" name="Footer Placeholder 3"/>
          <p:cNvSpPr>
            <a:spLocks noGrp="1"/>
          </p:cNvSpPr>
          <p:nvPr>
            <p:ph type="ftr" sz="quarter" idx="11"/>
          </p:nvPr>
        </p:nvSpPr>
        <p:spPr/>
        <p:txBody>
          <a:bodyPr/>
          <a:lstStyle/>
          <a:p>
            <a:r>
              <a:rPr lang="en-US" smtClean="0"/>
              <a:t>Zohreh Azarbad Research Director of Kashan University of Medical Sciences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3E4F5D-2C58-47E7-A110-4D0CEE46EAEF}" type="datetime1">
              <a:rPr lang="en-US" smtClean="0"/>
              <a:t>5/27/2018</a:t>
            </a:fld>
            <a:endParaRPr lang="en-US"/>
          </a:p>
        </p:txBody>
      </p:sp>
      <p:sp>
        <p:nvSpPr>
          <p:cNvPr id="3" name="Footer Placeholder 2"/>
          <p:cNvSpPr>
            <a:spLocks noGrp="1"/>
          </p:cNvSpPr>
          <p:nvPr>
            <p:ph type="ftr" sz="quarter" idx="11"/>
          </p:nvPr>
        </p:nvSpPr>
        <p:spPr/>
        <p:txBody>
          <a:bodyPr/>
          <a:lstStyle/>
          <a:p>
            <a:r>
              <a:rPr lang="en-US" smtClean="0"/>
              <a:t>Zohreh Azarbad Research Director of Kashan University of Medical Sciences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CA9A48-A34C-4B8E-8305-968BA5C08059}" type="datetime1">
              <a:rPr lang="en-US" smtClean="0"/>
              <a:t>5/27/2018</a:t>
            </a:fld>
            <a:endParaRPr lang="en-US"/>
          </a:p>
        </p:txBody>
      </p:sp>
      <p:sp>
        <p:nvSpPr>
          <p:cNvPr id="6" name="Footer Placeholder 5"/>
          <p:cNvSpPr>
            <a:spLocks noGrp="1"/>
          </p:cNvSpPr>
          <p:nvPr>
            <p:ph type="ftr" sz="quarter" idx="11"/>
          </p:nvPr>
        </p:nvSpPr>
        <p:spPr/>
        <p:txBody>
          <a:bodyPr/>
          <a:lstStyle/>
          <a:p>
            <a:r>
              <a:rPr lang="en-US" smtClean="0"/>
              <a:t>Zohreh Azarbad Research Director of Kashan University of Medical Sciences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8EFB1C-B7EA-42F2-B232-13686561354D}" type="datetime1">
              <a:rPr lang="en-US" smtClean="0"/>
              <a:t>5/27/2018</a:t>
            </a:fld>
            <a:endParaRPr lang="en-US"/>
          </a:p>
        </p:txBody>
      </p:sp>
      <p:sp>
        <p:nvSpPr>
          <p:cNvPr id="6" name="Footer Placeholder 5"/>
          <p:cNvSpPr>
            <a:spLocks noGrp="1"/>
          </p:cNvSpPr>
          <p:nvPr>
            <p:ph type="ftr" sz="quarter" idx="11"/>
          </p:nvPr>
        </p:nvSpPr>
        <p:spPr/>
        <p:txBody>
          <a:bodyPr/>
          <a:lstStyle/>
          <a:p>
            <a:r>
              <a:rPr lang="en-US" smtClean="0"/>
              <a:t>Zohreh Azarbad Research Director of Kashan University of Medical Sciences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F50EA-9D56-41C4-B66D-E4590123C2CD}" type="datetime1">
              <a:rPr lang="en-US" smtClean="0"/>
              <a:t>5/27/2018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Zohreh Azarbad Research Director of Kashan University of Medical Sciences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opus.com/" TargetMode="External"/><Relationship Id="rId2" Type="http://schemas.openxmlformats.org/officeDocument/2006/relationships/hyperlink" Target="http://isid.research.ac.ir/" TargetMode="External"/><Relationship Id="rId1" Type="http://schemas.openxmlformats.org/officeDocument/2006/relationships/slideLayout" Target="../slideLayouts/slideLayout2.xml"/><Relationship Id="rId4" Type="http://schemas.openxmlformats.org/officeDocument/2006/relationships/hyperlink" Target="http://nimad.ac.ir/content/12/Main-Gran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nimad.ac.ir/content/12/Main-Gra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nimad.ac.ir/content/12/Main-Gran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imad.ac.ir/"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pic>
        <p:nvPicPr>
          <p:cNvPr id="2050" name="Picture 2" descr="Image result for ‫ماه رمضان ppt‬‎"/>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5" name="Picture 4"/>
          <p:cNvPicPr/>
          <p:nvPr/>
        </p:nvPicPr>
        <p:blipFill>
          <a:blip r:embed="rId3" cstate="print">
            <a:clrChange>
              <a:clrFrom>
                <a:srgbClr val="FDFDFD"/>
              </a:clrFrom>
              <a:clrTo>
                <a:srgbClr val="FDFDFD">
                  <a:alpha val="0"/>
                </a:srgbClr>
              </a:clrTo>
            </a:clrChange>
            <a:extLst>
              <a:ext uri="{BEBA8EAE-BF5A-486C-A8C5-ECC9F3942E4B}">
                <a14:imgProps xmlns:a14="http://schemas.microsoft.com/office/drawing/2010/main" xmlns="">
                  <a14:imgLayer r:embed="rId4">
                    <a14:imgEffect>
                      <a14:saturation sat="66000"/>
                    </a14:imgEffect>
                    <a14:imgEffect>
                      <a14:brightnessContrast contrast="40000"/>
                    </a14:imgEffect>
                  </a14:imgLayer>
                </a14:imgProps>
              </a:ext>
              <a:ext uri="{28A0092B-C50C-407E-A947-70E740481C1C}">
                <a14:useLocalDpi xmlns:a14="http://schemas.microsoft.com/office/drawing/2010/main" xmlns="" val="0"/>
              </a:ext>
            </a:extLst>
          </a:blip>
          <a:srcRect/>
          <a:stretch>
            <a:fillRect/>
          </a:stretch>
        </p:blipFill>
        <p:spPr bwMode="auto">
          <a:xfrm>
            <a:off x="0" y="0"/>
            <a:ext cx="5608320" cy="2133600"/>
          </a:xfrm>
          <a:prstGeom prst="rect">
            <a:avLst/>
          </a:prstGeom>
          <a:ln/>
        </p:spPr>
        <p:style>
          <a:lnRef idx="1">
            <a:schemeClr val="accent3"/>
          </a:lnRef>
          <a:fillRef idx="2">
            <a:schemeClr val="accent3"/>
          </a:fillRef>
          <a:effectRef idx="1">
            <a:schemeClr val="accent3"/>
          </a:effectRef>
          <a:fontRef idx="minor">
            <a:schemeClr val="dk1"/>
          </a:fontRef>
        </p:style>
      </p:pic>
      <p:sp>
        <p:nvSpPr>
          <p:cNvPr id="6" name="Footer Placeholder 5"/>
          <p:cNvSpPr>
            <a:spLocks noGrp="1"/>
          </p:cNvSpPr>
          <p:nvPr>
            <p:ph type="ftr" sz="quarter" idx="11"/>
          </p:nvPr>
        </p:nvSpPr>
        <p:spPr/>
        <p:txBody>
          <a:bodyPr/>
          <a:lstStyle/>
          <a:p>
            <a:r>
              <a:rPr lang="en-US" dirty="0" err="1" smtClean="0"/>
              <a:t>Zohreh</a:t>
            </a:r>
            <a:r>
              <a:rPr lang="en-US" dirty="0" smtClean="0"/>
              <a:t> </a:t>
            </a:r>
            <a:r>
              <a:rPr lang="en-US" dirty="0" err="1" smtClean="0"/>
              <a:t>Azarbad</a:t>
            </a:r>
            <a:r>
              <a:rPr lang="en-US" dirty="0" smtClean="0"/>
              <a:t> Research Director of </a:t>
            </a:r>
            <a:r>
              <a:rPr lang="en-US" dirty="0" err="1" smtClean="0"/>
              <a:t>Kashan</a:t>
            </a:r>
            <a:r>
              <a:rPr lang="en-US" dirty="0" smtClean="0"/>
              <a:t> University of Medical Sciences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8915400" cy="5334000"/>
          </a:xfrm>
        </p:spPr>
        <p:txBody>
          <a:bodyPr>
            <a:noAutofit/>
          </a:bodyPr>
          <a:lstStyle/>
          <a:p>
            <a:pPr algn="r" rtl="1"/>
            <a:r>
              <a:rPr lang="fa-IR" sz="1800" b="1" dirty="0" smtClean="0">
                <a:cs typeface="B Nazanin" pitchFamily="2" charset="-78"/>
              </a:rPr>
              <a:t>اختلالات روان‌پریشی</a:t>
            </a:r>
          </a:p>
          <a:p>
            <a:pPr algn="r" rtl="1"/>
            <a:r>
              <a:rPr lang="fa-IR" sz="1800" b="1" dirty="0" smtClean="0">
                <a:cs typeface="B Nazanin" pitchFamily="2" charset="-78"/>
              </a:rPr>
              <a:t>اختلالات خلقی و اضطرابی شامل افسردگی، </a:t>
            </a:r>
            <a:r>
              <a:rPr lang="en-US" sz="1800" b="1" dirty="0" smtClean="0">
                <a:cs typeface="B Nazanin" pitchFamily="2" charset="-78"/>
              </a:rPr>
              <a:t>PTSD، OCD</a:t>
            </a:r>
          </a:p>
          <a:p>
            <a:pPr algn="r" rtl="1"/>
            <a:r>
              <a:rPr lang="fa-IR" sz="1800" b="1" dirty="0" smtClean="0">
                <a:cs typeface="B Nazanin" pitchFamily="2" charset="-78"/>
              </a:rPr>
              <a:t>اعتیاد و مسایل مربوطه</a:t>
            </a:r>
          </a:p>
          <a:p>
            <a:pPr algn="r" rtl="1"/>
            <a:r>
              <a:rPr lang="fa-IR" sz="1800" b="1" dirty="0" smtClean="0">
                <a:cs typeface="B Nazanin" pitchFamily="2" charset="-78"/>
              </a:rPr>
              <a:t>اوتیسم و بیماری‌های عصب- تحولی در کودکان</a:t>
            </a:r>
          </a:p>
          <a:p>
            <a:pPr algn="r" rtl="1"/>
            <a:r>
              <a:rPr lang="fa-IR" sz="1800" b="1" dirty="0" smtClean="0">
                <a:cs typeface="B Nazanin" pitchFamily="2" charset="-78"/>
              </a:rPr>
              <a:t>بیماری‌های عروقی مغز شامل </a:t>
            </a:r>
            <a:r>
              <a:rPr lang="en-US" sz="1800" b="1" dirty="0" smtClean="0">
                <a:cs typeface="B Nazanin" pitchFamily="2" charset="-78"/>
              </a:rPr>
              <a:t>stroke</a:t>
            </a:r>
          </a:p>
          <a:p>
            <a:pPr algn="r" rtl="1"/>
            <a:r>
              <a:rPr lang="fa-IR" sz="1800" b="1" dirty="0" smtClean="0">
                <a:cs typeface="B Nazanin" pitchFamily="2" charset="-78"/>
              </a:rPr>
              <a:t>صرع و اختلالات مربوطه</a:t>
            </a:r>
          </a:p>
          <a:p>
            <a:pPr algn="r" rtl="1"/>
            <a:r>
              <a:rPr lang="fa-IR" sz="1800" b="1" dirty="0" smtClean="0">
                <a:cs typeface="B Nazanin" pitchFamily="2" charset="-78"/>
              </a:rPr>
              <a:t>بیماری‌های نورودژنراتیو سیستم عصبی مرکزی شامل آلزایمر، پارکینسون و آمیو تروفیک لترال اسکلروز</a:t>
            </a:r>
          </a:p>
          <a:p>
            <a:pPr algn="r" rtl="1"/>
            <a:r>
              <a:rPr lang="fa-IR" sz="1800" b="1" dirty="0" smtClean="0">
                <a:cs typeface="B Nazanin" pitchFamily="2" charset="-78"/>
              </a:rPr>
              <a:t>بیماری‌های التهابی سیستم عصبی مرکزی شامل ام اس و انسفالیت‌های اتو ایمیون</a:t>
            </a:r>
          </a:p>
          <a:p>
            <a:pPr algn="r" rtl="1"/>
            <a:r>
              <a:rPr lang="fa-IR" sz="1800" b="1" dirty="0" smtClean="0">
                <a:cs typeface="B Nazanin" pitchFamily="2" charset="-78"/>
              </a:rPr>
              <a:t>بیماری‌های متابولیک سیستم عصبی محیطی و مرکزی</a:t>
            </a:r>
          </a:p>
          <a:p>
            <a:pPr algn="r" rtl="1"/>
            <a:r>
              <a:rPr lang="fa-IR" sz="1800" b="1" dirty="0" smtClean="0">
                <a:cs typeface="B Nazanin" pitchFamily="2" charset="-78"/>
              </a:rPr>
              <a:t>آسیب‌های (تروما) سیستم عصبی محیطی و مرکزی با تکیه بر ضایعات نخاعی</a:t>
            </a:r>
          </a:p>
          <a:p>
            <a:pPr algn="r" rtl="1"/>
            <a:r>
              <a:rPr lang="fa-IR" sz="1800" b="1" dirty="0" smtClean="0">
                <a:cs typeface="B Nazanin" pitchFamily="2" charset="-78"/>
              </a:rPr>
              <a:t>تومورهای سیستم عصبی</a:t>
            </a:r>
          </a:p>
          <a:p>
            <a:pPr algn="r" rtl="1"/>
            <a:r>
              <a:rPr lang="fa-IR" sz="1800" b="1" dirty="0" smtClean="0">
                <a:cs typeface="B Nazanin" pitchFamily="2" charset="-78"/>
              </a:rPr>
              <a:t>توانبخشی بیماری‌های سیستم عصبی (توانبخشی جسمی و شناختی)</a:t>
            </a:r>
          </a:p>
          <a:p>
            <a:pPr algn="r" rtl="1"/>
            <a:r>
              <a:rPr lang="fa-IR" sz="1800" b="1" dirty="0" smtClean="0">
                <a:cs typeface="B Nazanin" pitchFamily="2" charset="-78"/>
              </a:rPr>
              <a:t>اختلالات روان‌تنی</a:t>
            </a:r>
          </a:p>
          <a:p>
            <a:pPr algn="r" rtl="1"/>
            <a:r>
              <a:rPr lang="fa-IR" sz="1800" b="1" dirty="0" smtClean="0">
                <a:cs typeface="B Nazanin" pitchFamily="2" charset="-78"/>
              </a:rPr>
              <a:t>اختلالات خواب</a:t>
            </a:r>
          </a:p>
          <a:p>
            <a:pPr algn="r" rtl="1"/>
            <a:r>
              <a:rPr lang="fa-IR" sz="1800" b="1" dirty="0" smtClean="0">
                <a:cs typeface="B Nazanin" pitchFamily="2" charset="-78"/>
              </a:rPr>
              <a:t>ترمیم مغز و نوروپلاستیسیتی و </a:t>
            </a:r>
            <a:r>
              <a:rPr lang="en-US" sz="1800" b="1" dirty="0" err="1" smtClean="0">
                <a:cs typeface="B Nazanin" pitchFamily="2" charset="-78"/>
              </a:rPr>
              <a:t>neuro</a:t>
            </a:r>
            <a:r>
              <a:rPr lang="en-US" sz="1800" b="1" dirty="0" smtClean="0">
                <a:cs typeface="B Nazanin" pitchFamily="2" charset="-78"/>
              </a:rPr>
              <a:t> inflammation</a:t>
            </a:r>
          </a:p>
          <a:p>
            <a:pPr algn="r" rtl="1"/>
            <a:r>
              <a:rPr lang="fa-IR" sz="1800" b="1" dirty="0" smtClean="0">
                <a:cs typeface="B Nazanin" pitchFamily="2" charset="-78"/>
              </a:rPr>
              <a:t>کاربری جدید داروهای مرسوم و شناخته شده در درمان بیماری‌های اعصاب و روان</a:t>
            </a:r>
          </a:p>
          <a:p>
            <a:pPr algn="r" rtl="1"/>
            <a:endParaRPr lang="fa-IR" sz="1800" b="1" dirty="0">
              <a:cs typeface="B Nazanin" pitchFamily="2" charset="-78"/>
            </a:endParaRPr>
          </a:p>
        </p:txBody>
      </p:sp>
      <p:sp>
        <p:nvSpPr>
          <p:cNvPr id="4" name="Title 1"/>
          <p:cNvSpPr txBox="1">
            <a:spLocks/>
          </p:cNvSpPr>
          <p:nvPr/>
        </p:nvSpPr>
        <p:spPr>
          <a:xfrm>
            <a:off x="457200" y="0"/>
            <a:ext cx="8229600" cy="15240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pPr>
            <a:r>
              <a:rPr kumimoji="0" lang="fa-IR" sz="3600" b="1" i="0" u="none" strike="noStrike" kern="1200" cap="none" spc="0" normalizeH="0" baseline="0" noProof="0" dirty="0" smtClean="0">
                <a:ln>
                  <a:noFill/>
                </a:ln>
                <a:solidFill>
                  <a:srgbClr val="FF0000"/>
                </a:solidFill>
                <a:effectLst/>
                <a:uLnTx/>
                <a:uFillTx/>
                <a:latin typeface="+mn-lt"/>
                <a:ea typeface="+mn-ea"/>
                <a:cs typeface="B Nazanin" pitchFamily="2" charset="-78"/>
              </a:rPr>
              <a:t>اولویت‌های </a:t>
            </a:r>
            <a:br>
              <a:rPr kumimoji="0" lang="fa-IR" sz="3600" b="1" i="0" u="none" strike="noStrike" kern="1200" cap="none" spc="0" normalizeH="0" baseline="0" noProof="0" dirty="0" smtClean="0">
                <a:ln>
                  <a:noFill/>
                </a:ln>
                <a:solidFill>
                  <a:srgbClr val="FF0000"/>
                </a:solidFill>
                <a:effectLst/>
                <a:uLnTx/>
                <a:uFillTx/>
                <a:latin typeface="+mn-lt"/>
                <a:ea typeface="+mn-ea"/>
                <a:cs typeface="B Nazanin" pitchFamily="2" charset="-78"/>
              </a:rPr>
            </a:br>
            <a:r>
              <a:rPr kumimoji="0" lang="fa-IR" sz="3600" b="1" i="0" u="none" strike="noStrike" kern="1200" cap="none" spc="0" normalizeH="0" baseline="0" noProof="0" dirty="0" smtClean="0">
                <a:ln>
                  <a:noFill/>
                </a:ln>
                <a:solidFill>
                  <a:srgbClr val="FF0000"/>
                </a:solidFill>
                <a:effectLst/>
                <a:uLnTx/>
                <a:uFillTx/>
                <a:latin typeface="+mn-lt"/>
                <a:ea typeface="+mn-ea"/>
                <a:cs typeface="B Nazanin" pitchFamily="2" charset="-78"/>
              </a:rPr>
              <a:t>کمیته بیماری </a:t>
            </a:r>
            <a:r>
              <a:rPr lang="fa-IR" sz="3600" b="1" dirty="0" smtClean="0">
                <a:solidFill>
                  <a:srgbClr val="FF0000"/>
                </a:solidFill>
                <a:cs typeface="B Nazanin" pitchFamily="2" charset="-78"/>
              </a:rPr>
              <a:t>های علوم اعصاب و بهداشت روان</a:t>
            </a:r>
            <a:endParaRPr kumimoji="0" lang="fa-IR" sz="3600" b="0" i="0" u="none" strike="noStrike" kern="1200" cap="none" spc="0" normalizeH="0" baseline="0" noProof="0" dirty="0">
              <a:ln>
                <a:noFill/>
              </a:ln>
              <a:solidFill>
                <a:srgbClr val="FF0000"/>
              </a:solidFill>
              <a:effectLst/>
              <a:uLnTx/>
              <a:uFillTx/>
              <a:latin typeface="+mn-lt"/>
              <a:ea typeface="+mn-ea"/>
              <a:cs typeface="B Nazanin" pitchFamily="2" charset="-78"/>
            </a:endParaRPr>
          </a:p>
        </p:txBody>
      </p:sp>
      <p:sp>
        <p:nvSpPr>
          <p:cNvPr id="5" name="Footer Placeholder 4"/>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8763000" cy="4525963"/>
          </a:xfrm>
        </p:spPr>
        <p:txBody>
          <a:bodyPr>
            <a:noAutofit/>
          </a:bodyPr>
          <a:lstStyle/>
          <a:p>
            <a:pPr algn="r" rtl="1"/>
            <a:r>
              <a:rPr lang="fa-IR" sz="1800" b="1" dirty="0" smtClean="0">
                <a:cs typeface="B Nazanin" pitchFamily="2" charset="-78"/>
              </a:rPr>
              <a:t>بومی‌سازی تولید داروهای جدید و استراتژیک با ارزش افزوده بالا شامل بایوسیمیلارها، تینیب‌ها، فراورده‌های خونی، مونوکلونال آنتی‌بادی‌ها، داروهای نوترکیب و انواع شیمیایی با توجه به بیماری‌های در حال گسترش در کشور و جهان.</a:t>
            </a:r>
          </a:p>
          <a:p>
            <a:pPr algn="r" rtl="1"/>
            <a:r>
              <a:rPr lang="fa-IR" sz="1800" b="1" dirty="0" smtClean="0">
                <a:cs typeface="B Nazanin" pitchFamily="2" charset="-78"/>
              </a:rPr>
              <a:t>ارزیابی داروهای جدید در مراحل پیش‌بالینی و فازهای 4 گانه بالینی.</a:t>
            </a:r>
          </a:p>
          <a:p>
            <a:pPr algn="r" rtl="1"/>
            <a:r>
              <a:rPr lang="fa-IR" sz="1800" b="1" dirty="0" smtClean="0">
                <a:cs typeface="B Nazanin" pitchFamily="2" charset="-78"/>
              </a:rPr>
              <a:t>توسعه تکنولوژی ساخت دستگاه‌های صنعت داروسازی و فناوری‌های نوین دارویی با استفاده از ظرفیت‌های داخل و خارج کشور</a:t>
            </a:r>
          </a:p>
          <a:p>
            <a:pPr algn="r" rtl="1"/>
            <a:r>
              <a:rPr lang="fa-IR" sz="1800" b="1" dirty="0" smtClean="0">
                <a:cs typeface="B Nazanin" pitchFamily="2" charset="-78"/>
              </a:rPr>
              <a:t>شناسایی و تدوین استانداردهای پیشگیری، کنترل و درمان دارویی همانند مکمل‌ها و آنتی اکسیدان‌ها برای عوارض ناشی از سموم تجمعی در چرخه غذا و محیط و زندگی شامل سوء استفاده دارویی و سمیت‌های حاد و مزمن.</a:t>
            </a:r>
          </a:p>
          <a:p>
            <a:pPr algn="r" rtl="1"/>
            <a:r>
              <a:rPr lang="fa-IR" sz="1800" b="1" dirty="0" smtClean="0">
                <a:cs typeface="B Nazanin" pitchFamily="2" charset="-78"/>
              </a:rPr>
              <a:t>افزایش اثربخشی و کیفیت داروهای تولید داخل</a:t>
            </a:r>
          </a:p>
          <a:p>
            <a:pPr algn="r" rtl="1"/>
            <a:r>
              <a:rPr lang="fa-IR" sz="1800" b="1" dirty="0" smtClean="0">
                <a:cs typeface="B Nazanin" pitchFamily="2" charset="-78"/>
              </a:rPr>
              <a:t>مطالعات علمی اقتصادی و نرم‌افزاری با رویکرد ارتقای جایگاه صنایع داروسازی ایران در دنیا، کاهش هزینه‌های دارویی، مصرف منطقی داروها، استانداردهای ورود به فهرست دارویی کشور و نظام بودجه‌ریزی و ساختار تأمین داروی کشور</a:t>
            </a:r>
          </a:p>
          <a:p>
            <a:pPr algn="r" rtl="1"/>
            <a:r>
              <a:rPr lang="fa-IR" sz="1800" b="1" dirty="0" smtClean="0">
                <a:cs typeface="B Nazanin" pitchFamily="2" charset="-78"/>
              </a:rPr>
              <a:t>بهینه نمودن ساختار علمی و مقررات تضمین کیفیت، استخراج، تولید و ارزیابی فراورده‌های دارویی بخصوص از ترکیبات غیرصناعی همانند گیاهان دارویی</a:t>
            </a:r>
          </a:p>
          <a:p>
            <a:pPr algn="r" rtl="1"/>
            <a:r>
              <a:rPr lang="fa-IR" sz="1800" b="1" dirty="0" smtClean="0">
                <a:cs typeface="B Nazanin" pitchFamily="2" charset="-78"/>
              </a:rPr>
              <a:t>داروهای دامپزشکی و عوارض ناشی از ورود به چرخه غذایی انسان</a:t>
            </a:r>
          </a:p>
          <a:p>
            <a:pPr algn="r" rtl="1"/>
            <a:r>
              <a:rPr lang="fa-IR" sz="1800" b="1" dirty="0" smtClean="0">
                <a:cs typeface="B Nazanin" pitchFamily="2" charset="-78"/>
              </a:rPr>
              <a:t>مسائل زیست محیطی صنایع داروسازی</a:t>
            </a:r>
          </a:p>
          <a:p>
            <a:pPr algn="r" rtl="1"/>
            <a:r>
              <a:rPr lang="fa-IR" sz="1800" b="1" dirty="0" smtClean="0">
                <a:cs typeface="B Nazanin" pitchFamily="2" charset="-78"/>
              </a:rPr>
              <a:t>تولید مواد جانبی مورد نیاز صنایع دارویی غذایی و آرایشی- بهداشتی مانند رنگ‌ها، اسانس‌های با درجه دارویی</a:t>
            </a:r>
          </a:p>
          <a:p>
            <a:pPr algn="r" rtl="1"/>
            <a:endParaRPr lang="fa-IR" sz="1800" b="1" dirty="0">
              <a:cs typeface="B Nazanin" pitchFamily="2" charset="-78"/>
            </a:endParaRPr>
          </a:p>
        </p:txBody>
      </p:sp>
      <p:sp>
        <p:nvSpPr>
          <p:cNvPr id="4" name="Title 1"/>
          <p:cNvSpPr txBox="1">
            <a:spLocks/>
          </p:cNvSpPr>
          <p:nvPr/>
        </p:nvSpPr>
        <p:spPr>
          <a:xfrm>
            <a:off x="457200" y="152400"/>
            <a:ext cx="8229600" cy="9144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pPr>
            <a:r>
              <a:rPr kumimoji="0" lang="fa-IR" sz="3600" b="1" i="0" u="none" strike="noStrike" kern="1200" cap="none" spc="0" normalizeH="0" baseline="0" noProof="0" dirty="0" smtClean="0">
                <a:ln>
                  <a:noFill/>
                </a:ln>
                <a:solidFill>
                  <a:srgbClr val="FF0000"/>
                </a:solidFill>
                <a:effectLst/>
                <a:uLnTx/>
                <a:uFillTx/>
                <a:latin typeface="+mn-lt"/>
                <a:ea typeface="+mn-ea"/>
                <a:cs typeface="B Nazanin" pitchFamily="2" charset="-78"/>
              </a:rPr>
              <a:t>اولویت‌های </a:t>
            </a:r>
            <a:br>
              <a:rPr kumimoji="0" lang="fa-IR" sz="3600" b="1" i="0" u="none" strike="noStrike" kern="1200" cap="none" spc="0" normalizeH="0" baseline="0" noProof="0" dirty="0" smtClean="0">
                <a:ln>
                  <a:noFill/>
                </a:ln>
                <a:solidFill>
                  <a:srgbClr val="FF0000"/>
                </a:solidFill>
                <a:effectLst/>
                <a:uLnTx/>
                <a:uFillTx/>
                <a:latin typeface="+mn-lt"/>
                <a:ea typeface="+mn-ea"/>
                <a:cs typeface="B Nazanin" pitchFamily="2" charset="-78"/>
              </a:rPr>
            </a:br>
            <a:r>
              <a:rPr kumimoji="0" lang="fa-IR" sz="3600" b="1" i="0" u="none" strike="noStrike" kern="1200" cap="none" spc="0" normalizeH="0" baseline="0" noProof="0" dirty="0" smtClean="0">
                <a:ln>
                  <a:noFill/>
                </a:ln>
                <a:solidFill>
                  <a:srgbClr val="FF0000"/>
                </a:solidFill>
                <a:effectLst/>
                <a:uLnTx/>
                <a:uFillTx/>
                <a:latin typeface="+mn-lt"/>
                <a:ea typeface="+mn-ea"/>
                <a:cs typeface="B Nazanin" pitchFamily="2" charset="-78"/>
              </a:rPr>
              <a:t>کمیت</a:t>
            </a:r>
            <a:r>
              <a:rPr lang="fa-IR" sz="3600" b="1" dirty="0" smtClean="0">
                <a:solidFill>
                  <a:srgbClr val="FF0000"/>
                </a:solidFill>
                <a:cs typeface="B Nazanin" pitchFamily="2" charset="-78"/>
              </a:rPr>
              <a:t>ه کشف و ارزیابی داروها</a:t>
            </a:r>
            <a:endParaRPr lang="fa-IR" sz="3600" b="1" dirty="0">
              <a:solidFill>
                <a:srgbClr val="FF0000"/>
              </a:solidFill>
              <a:cs typeface="B Nazanin" pitchFamily="2" charset="-78"/>
            </a:endParaRPr>
          </a:p>
        </p:txBody>
      </p:sp>
      <p:sp>
        <p:nvSpPr>
          <p:cNvPr id="5" name="Footer Placeholder 4"/>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8915400" cy="5943600"/>
          </a:xfrm>
        </p:spPr>
        <p:txBody>
          <a:bodyPr>
            <a:noAutofit/>
          </a:bodyPr>
          <a:lstStyle/>
          <a:p>
            <a:pPr algn="r" rtl="1"/>
            <a:r>
              <a:rPr lang="fa-IR" sz="1600" b="1" dirty="0" smtClean="0">
                <a:cs typeface="B Nazanin" pitchFamily="2" charset="-78"/>
              </a:rPr>
              <a:t>توسعه و تولید سیستمهای میکروفلوییدی</a:t>
            </a:r>
          </a:p>
          <a:p>
            <a:pPr algn="r" rtl="1"/>
            <a:r>
              <a:rPr lang="fa-IR" sz="1600" b="1" dirty="0" smtClean="0">
                <a:cs typeface="B Nazanin" pitchFamily="2" charset="-78"/>
              </a:rPr>
              <a:t>توسعه وتولید تجهیزات لیزرتراپی</a:t>
            </a:r>
          </a:p>
          <a:p>
            <a:pPr algn="r" rtl="1"/>
            <a:r>
              <a:rPr lang="fa-IR" sz="1600" b="1" dirty="0" smtClean="0">
                <a:cs typeface="B Nazanin" pitchFamily="2" charset="-78"/>
              </a:rPr>
              <a:t>پژوهشهای کاربردی در تولید موشهای ترانسژنیک</a:t>
            </a:r>
          </a:p>
          <a:p>
            <a:pPr algn="r" rtl="1"/>
            <a:r>
              <a:rPr lang="fa-IR" sz="1600" b="1" dirty="0" smtClean="0">
                <a:cs typeface="B Nazanin" pitchFamily="2" charset="-78"/>
              </a:rPr>
              <a:t>توسعه و تولید سامانه های تشخیصی و درمانی در حوزه سلامت</a:t>
            </a:r>
          </a:p>
          <a:p>
            <a:pPr algn="r" rtl="1"/>
            <a:r>
              <a:rPr lang="fa-IR" sz="1600" b="1" dirty="0" smtClean="0">
                <a:cs typeface="B Nazanin" pitchFamily="2" charset="-78"/>
              </a:rPr>
              <a:t>تولید و توسعه سیمولاتورهای آموزشی</a:t>
            </a:r>
          </a:p>
          <a:p>
            <a:pPr algn="r" rtl="1"/>
            <a:r>
              <a:rPr lang="fa-IR" sz="1600" b="1" dirty="0" smtClean="0">
                <a:cs typeface="B Nazanin" pitchFamily="2" charset="-78"/>
              </a:rPr>
              <a:t>تولید و توسعه تجهیزات پژشکی رباتیک</a:t>
            </a:r>
          </a:p>
          <a:p>
            <a:pPr algn="r" rtl="1"/>
            <a:r>
              <a:rPr lang="fa-IR" sz="1600" b="1" dirty="0" smtClean="0">
                <a:cs typeface="B Nazanin" pitchFamily="2" charset="-78"/>
              </a:rPr>
              <a:t>توسعه و تولید پروتزهای عصبی و توان افزایی بافتی</a:t>
            </a:r>
          </a:p>
          <a:p>
            <a:pPr algn="r" rtl="1"/>
            <a:r>
              <a:rPr lang="fa-IR" sz="1600" b="1" dirty="0" smtClean="0">
                <a:cs typeface="B Nazanin" pitchFamily="2" charset="-78"/>
              </a:rPr>
              <a:t>توسعه و تولید فراورده های کنترل آلاینده های محیطی و تثبیت خاک</a:t>
            </a:r>
          </a:p>
          <a:p>
            <a:pPr algn="r" rtl="1"/>
            <a:r>
              <a:rPr lang="fa-IR" sz="1600" b="1" dirty="0" smtClean="0">
                <a:cs typeface="B Nazanin" pitchFamily="2" charset="-78"/>
              </a:rPr>
              <a:t>توسعه تکنولوژیهای حفظ ذخائر ژنتیکی انسانی و سایر موجودات با ارزش بومی</a:t>
            </a:r>
          </a:p>
          <a:p>
            <a:pPr algn="r" rtl="1"/>
            <a:r>
              <a:rPr lang="fa-IR" sz="1600" b="1" dirty="0" smtClean="0">
                <a:cs typeface="B Nazanin" pitchFamily="2" charset="-78"/>
              </a:rPr>
              <a:t>توسعه و تولید محصول برای مراقبتهای بهداشتی شخصی (</a:t>
            </a:r>
            <a:r>
              <a:rPr lang="en-US" sz="1600" b="1" dirty="0" smtClean="0">
                <a:cs typeface="B Nazanin" pitchFamily="2" charset="-78"/>
              </a:rPr>
              <a:t>personalized healthcare)</a:t>
            </a:r>
          </a:p>
          <a:p>
            <a:pPr algn="r" rtl="1"/>
            <a:r>
              <a:rPr lang="fa-IR" sz="1600" b="1" dirty="0" smtClean="0">
                <a:cs typeface="B Nazanin" pitchFamily="2" charset="-78"/>
              </a:rPr>
              <a:t>تولید مواد اولیه دارویی </a:t>
            </a:r>
            <a:r>
              <a:rPr lang="en-US" sz="1600" b="1" dirty="0" smtClean="0">
                <a:cs typeface="B Nazanin" pitchFamily="2" charset="-78"/>
              </a:rPr>
              <a:t>API</a:t>
            </a:r>
            <a:r>
              <a:rPr lang="fa-IR" sz="1600" b="1" dirty="0" smtClean="0">
                <a:cs typeface="B Nazanin" pitchFamily="2" charset="-78"/>
              </a:rPr>
              <a:t>و فراورده‌های نهایی </a:t>
            </a:r>
            <a:r>
              <a:rPr lang="en-US" sz="1600" b="1" dirty="0" smtClean="0">
                <a:cs typeface="B Nazanin" pitchFamily="2" charset="-78"/>
              </a:rPr>
              <a:t>Finished Products</a:t>
            </a:r>
            <a:r>
              <a:rPr lang="fa-IR" sz="1600" b="1" dirty="0" smtClean="0">
                <a:cs typeface="B Nazanin" pitchFamily="2" charset="-78"/>
              </a:rPr>
              <a:t>زیست فناوری و مهندسی ژنتیک شامل فراورده‌های پپتیدی، پروتئینی، داروها و واکسن‌های نوترکیب، آنتی‌بادی‌های منوکلونال، فراورده‌های خونی، کیت‌های تشخیصی، فراورده‌های تخمیری، فراورده‌های دارویی نوکلوئیک اسیدی نظیر آپتامرها، پروبیوتیک، آنزیم‌های دارویی و صنعتی.</a:t>
            </a:r>
          </a:p>
          <a:p>
            <a:pPr algn="r" rtl="1"/>
            <a:r>
              <a:rPr lang="fa-IR" sz="1600" b="1" dirty="0" smtClean="0">
                <a:cs typeface="B Nazanin" pitchFamily="2" charset="-78"/>
              </a:rPr>
              <a:t>طراحی و تولید بیوسنسورها و نانوبیوسنسورها</a:t>
            </a:r>
          </a:p>
          <a:p>
            <a:pPr algn="r" rtl="1"/>
            <a:r>
              <a:rPr lang="fa-IR" sz="1600" b="1" dirty="0" smtClean="0">
                <a:cs typeface="B Nazanin" pitchFamily="2" charset="-78"/>
              </a:rPr>
              <a:t>توسعه نانوپزشکی (</a:t>
            </a:r>
            <a:r>
              <a:rPr lang="en-US" sz="1600" b="1" dirty="0" err="1" smtClean="0">
                <a:cs typeface="B Nazanin" pitchFamily="2" charset="-78"/>
              </a:rPr>
              <a:t>Nanomedicine</a:t>
            </a:r>
            <a:r>
              <a:rPr lang="en-US" sz="1600" b="1" dirty="0" smtClean="0">
                <a:cs typeface="B Nazanin" pitchFamily="2" charset="-78"/>
              </a:rPr>
              <a:t>) </a:t>
            </a:r>
            <a:r>
              <a:rPr lang="fa-IR" sz="1600" b="1" dirty="0" smtClean="0">
                <a:cs typeface="B Nazanin" pitchFamily="2" charset="-78"/>
              </a:rPr>
              <a:t>در تشخیص، پیشگیری و درمان بیماری‌های صعب العلاج و مزمن.</a:t>
            </a:r>
          </a:p>
          <a:p>
            <a:pPr algn="r" rtl="1"/>
            <a:r>
              <a:rPr lang="fa-IR" sz="1600" b="1" dirty="0" smtClean="0">
                <a:cs typeface="B Nazanin" pitchFamily="2" charset="-78"/>
              </a:rPr>
              <a:t>تحقیق، توسعه و تولید داروها و فراورده‌های مبتنی بر نانوفناوری</a:t>
            </a:r>
          </a:p>
          <a:p>
            <a:pPr algn="r" rtl="1"/>
            <a:r>
              <a:rPr lang="fa-IR" sz="1600" b="1" dirty="0" smtClean="0">
                <a:cs typeface="B Nazanin" pitchFamily="2" charset="-78"/>
              </a:rPr>
              <a:t>توسعه سامانه‌های نوین ژن، پروتئین و واکسن‌رسانی بر پایه نانوفناوری</a:t>
            </a:r>
          </a:p>
          <a:p>
            <a:pPr algn="r" rtl="1"/>
            <a:r>
              <a:rPr lang="fa-IR" sz="1600" b="1" dirty="0" smtClean="0">
                <a:cs typeface="B Nazanin" pitchFamily="2" charset="-78"/>
              </a:rPr>
              <a:t>پژوهش‌های کاربردی در زمینه تولید ابزارها و تجهیزات پزشکی و توانبخشی</a:t>
            </a:r>
          </a:p>
          <a:p>
            <a:pPr algn="r" rtl="1"/>
            <a:r>
              <a:rPr lang="fa-IR" sz="1600" b="1" dirty="0" smtClean="0">
                <a:cs typeface="B Nazanin" pitchFamily="2" charset="-78"/>
              </a:rPr>
              <a:t>مطالعه و مدل‌سازی ماکرومولکول‌ها و ساختارهای سلولی</a:t>
            </a:r>
          </a:p>
          <a:p>
            <a:pPr algn="r" rtl="1"/>
            <a:r>
              <a:rPr lang="fa-IR" sz="1600" b="1" dirty="0" smtClean="0">
                <a:cs typeface="B Nazanin" pitchFamily="2" charset="-78"/>
              </a:rPr>
              <a:t>مهندسی بافت در مدل‌سازی ساختار سلول و بازسازی و بهبود بافت‌های آسیب دیده</a:t>
            </a:r>
          </a:p>
          <a:p>
            <a:pPr algn="r" rtl="1"/>
            <a:endParaRPr lang="fa-IR" sz="1600" b="1" dirty="0">
              <a:cs typeface="B Nazanin" pitchFamily="2" charset="-78"/>
            </a:endParaRPr>
          </a:p>
        </p:txBody>
      </p:sp>
      <p:sp>
        <p:nvSpPr>
          <p:cNvPr id="4" name="Title 1"/>
          <p:cNvSpPr txBox="1">
            <a:spLocks/>
          </p:cNvSpPr>
          <p:nvPr/>
        </p:nvSpPr>
        <p:spPr>
          <a:xfrm>
            <a:off x="533400" y="76200"/>
            <a:ext cx="8229600" cy="9144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pPr>
            <a:r>
              <a:rPr kumimoji="0" lang="fa-IR" sz="3600" b="1" i="0" u="none" strike="noStrike" kern="1200" cap="none" spc="0" normalizeH="0" baseline="0" noProof="0" dirty="0" smtClean="0">
                <a:ln>
                  <a:noFill/>
                </a:ln>
                <a:solidFill>
                  <a:srgbClr val="FF0000"/>
                </a:solidFill>
                <a:effectLst/>
                <a:uLnTx/>
                <a:uFillTx/>
                <a:latin typeface="+mn-lt"/>
                <a:ea typeface="+mn-ea"/>
                <a:cs typeface="B Nazanin" pitchFamily="2" charset="-78"/>
              </a:rPr>
              <a:t>اولویت‌های </a:t>
            </a:r>
            <a:br>
              <a:rPr kumimoji="0" lang="fa-IR" sz="3600" b="1" i="0" u="none" strike="noStrike" kern="1200" cap="none" spc="0" normalizeH="0" baseline="0" noProof="0" dirty="0" smtClean="0">
                <a:ln>
                  <a:noFill/>
                </a:ln>
                <a:solidFill>
                  <a:srgbClr val="FF0000"/>
                </a:solidFill>
                <a:effectLst/>
                <a:uLnTx/>
                <a:uFillTx/>
                <a:latin typeface="+mn-lt"/>
                <a:ea typeface="+mn-ea"/>
                <a:cs typeface="B Nazanin" pitchFamily="2" charset="-78"/>
              </a:rPr>
            </a:br>
            <a:r>
              <a:rPr lang="fa-IR" sz="3600" b="1" dirty="0" smtClean="0">
                <a:solidFill>
                  <a:srgbClr val="FF0000"/>
                </a:solidFill>
                <a:cs typeface="B Nazanin" pitchFamily="2" charset="-78"/>
              </a:rPr>
              <a:t>کمیته فناوری و نوآوری‌های علوم پزشکی</a:t>
            </a:r>
          </a:p>
        </p:txBody>
      </p:sp>
      <p:sp>
        <p:nvSpPr>
          <p:cNvPr id="5" name="Footer Placeholder 4"/>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2437"/>
            <a:ext cx="8229600" cy="4525963"/>
          </a:xfrm>
        </p:spPr>
        <p:txBody>
          <a:bodyPr>
            <a:normAutofit fontScale="70000" lnSpcReduction="20000"/>
          </a:bodyPr>
          <a:lstStyle/>
          <a:p>
            <a:pPr algn="r" rtl="1"/>
            <a:r>
              <a:rPr lang="fa-IR" dirty="0" smtClean="0">
                <a:cs typeface="B Nazanin" pitchFamily="2" charset="-78"/>
              </a:rPr>
              <a:t>تشخیص زودرس سرطان‌ها، اسکرین، پیشگیری بیماری‌های خون و سرطان (جهت کاهش هزینه‌های سنگین درمان بیماری‌ها)</a:t>
            </a:r>
          </a:p>
          <a:p>
            <a:pPr algn="r" rtl="1"/>
            <a:r>
              <a:rPr lang="fa-IR" dirty="0" smtClean="0">
                <a:cs typeface="B Nazanin" pitchFamily="2" charset="-78"/>
              </a:rPr>
              <a:t>سرطان‌های شایع مانند سرطان های گوارشی (معده، مری و کولون) و سرطان‌های خون شایع لوسمی و لنفوم</a:t>
            </a:r>
          </a:p>
          <a:p>
            <a:pPr algn="r" rtl="1"/>
            <a:r>
              <a:rPr lang="fa-IR" dirty="0" smtClean="0">
                <a:cs typeface="B Nazanin" pitchFamily="2" charset="-78"/>
              </a:rPr>
              <a:t>تدوین پروتکل‌های کشوری درمان سرطان‌های سولید و خونی (یکسان‌سازی پروتکل‌ها و بومی‌سازی آنها)</a:t>
            </a:r>
          </a:p>
          <a:p>
            <a:pPr algn="r" rtl="1"/>
            <a:r>
              <a:rPr lang="fa-IR" dirty="0" smtClean="0">
                <a:cs typeface="B Nazanin" pitchFamily="2" charset="-78"/>
              </a:rPr>
              <a:t>تعیین بار بیماری‌های خون و سرطان و هزینه-اثربخشی </a:t>
            </a:r>
            <a:r>
              <a:rPr lang="en-US" b="1" dirty="0" smtClean="0">
                <a:cs typeface="+mj-cs"/>
              </a:rPr>
              <a:t>cost effectivene</a:t>
            </a:r>
            <a:r>
              <a:rPr lang="en-US" sz="3100" b="1" dirty="0" smtClean="0">
                <a:cs typeface="+mj-cs"/>
              </a:rPr>
              <a:t>ss</a:t>
            </a:r>
            <a:r>
              <a:rPr lang="en-US" dirty="0" smtClean="0">
                <a:cs typeface="B Nazanin" pitchFamily="2" charset="-78"/>
              </a:rPr>
              <a:t> </a:t>
            </a:r>
            <a:r>
              <a:rPr lang="fa-IR" dirty="0" smtClean="0">
                <a:cs typeface="B Nazanin" pitchFamily="2" charset="-78"/>
              </a:rPr>
              <a:t>درمان بیماری‌ها</a:t>
            </a:r>
          </a:p>
          <a:p>
            <a:pPr algn="r" rtl="1"/>
            <a:r>
              <a:rPr lang="fa-IR" dirty="0" smtClean="0">
                <a:cs typeface="B Nazanin" pitchFamily="2" charset="-78"/>
              </a:rPr>
              <a:t>کارآزمایی‌های بالینی در خصوص تأثیر داروهای جدید به خصوص (</a:t>
            </a:r>
            <a:r>
              <a:rPr lang="en-US" sz="3100" b="1" dirty="0" smtClean="0">
                <a:cs typeface="+mj-cs"/>
              </a:rPr>
              <a:t>Target</a:t>
            </a:r>
            <a:r>
              <a:rPr lang="en-US" dirty="0" smtClean="0">
                <a:cs typeface="B Nazanin" pitchFamily="2" charset="-78"/>
              </a:rPr>
              <a:t> </a:t>
            </a:r>
            <a:r>
              <a:rPr lang="fa-IR" dirty="0" smtClean="0">
                <a:cs typeface="B Nazanin" pitchFamily="2" charset="-78"/>
              </a:rPr>
              <a:t>تراپی‌های جدید) و ارزیابی داروهای مشابه تولید کشور به عنوان جایگزین داروهای خارجی</a:t>
            </a:r>
          </a:p>
          <a:p>
            <a:pPr algn="r" rtl="1"/>
            <a:r>
              <a:rPr lang="fa-IR" dirty="0" smtClean="0">
                <a:cs typeface="B Nazanin" pitchFamily="2" charset="-78"/>
              </a:rPr>
              <a:t>توسعه بانک </a:t>
            </a:r>
            <a:r>
              <a:rPr lang="en-US" sz="3100" b="1" dirty="0" smtClean="0">
                <a:cs typeface="+mj-cs"/>
              </a:rPr>
              <a:t>HLA</a:t>
            </a:r>
            <a:r>
              <a:rPr lang="en-US" dirty="0" smtClean="0">
                <a:cs typeface="B Nazanin" pitchFamily="2" charset="-78"/>
              </a:rPr>
              <a:t> </a:t>
            </a:r>
            <a:r>
              <a:rPr lang="fa-IR" dirty="0" smtClean="0">
                <a:cs typeface="B Nazanin" pitchFamily="2" charset="-78"/>
              </a:rPr>
              <a:t>به منظور فراهم‌آوری و تأمین سلول‌های بنیادی خونساز از دهندگان غیرخویشاوند (صرفه‌جویی بزرگ ارزی برای کشور)</a:t>
            </a:r>
          </a:p>
          <a:p>
            <a:pPr algn="r" rtl="1"/>
            <a:r>
              <a:rPr lang="fa-IR" dirty="0" smtClean="0">
                <a:cs typeface="B Nazanin" pitchFamily="2" charset="-78"/>
              </a:rPr>
              <a:t>خون و فراورده‌های خونی</a:t>
            </a:r>
          </a:p>
          <a:p>
            <a:pPr algn="r" rtl="1"/>
            <a:r>
              <a:rPr lang="fa-IR" dirty="0" smtClean="0">
                <a:cs typeface="B Nazanin" pitchFamily="2" charset="-78"/>
              </a:rPr>
              <a:t>ژن‌تراپی و سل‌تراپی به منظور درمان بیماری‌های خونی و سرطان</a:t>
            </a:r>
          </a:p>
          <a:p>
            <a:pPr algn="r" rtl="1"/>
            <a:endParaRPr lang="fa-IR" dirty="0">
              <a:cs typeface="B Nazanin" pitchFamily="2" charset="-78"/>
            </a:endParaRPr>
          </a:p>
        </p:txBody>
      </p:sp>
      <p:sp>
        <p:nvSpPr>
          <p:cNvPr id="4" name="Title 1"/>
          <p:cNvSpPr txBox="1">
            <a:spLocks/>
          </p:cNvSpPr>
          <p:nvPr/>
        </p:nvSpPr>
        <p:spPr>
          <a:xfrm>
            <a:off x="457200" y="152400"/>
            <a:ext cx="8229600" cy="13716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pPr>
            <a:r>
              <a:rPr kumimoji="0" lang="fa-IR" sz="3600" b="1" i="0" u="none" strike="noStrike" kern="1200" cap="none" spc="0" normalizeH="0" baseline="0" noProof="0" dirty="0" smtClean="0">
                <a:ln>
                  <a:noFill/>
                </a:ln>
                <a:solidFill>
                  <a:srgbClr val="FF0000"/>
                </a:solidFill>
                <a:effectLst/>
                <a:uLnTx/>
                <a:uFillTx/>
                <a:latin typeface="+mn-lt"/>
                <a:ea typeface="+mn-ea"/>
                <a:cs typeface="B Nazanin" pitchFamily="2" charset="-78"/>
              </a:rPr>
              <a:t>اولویت‌های </a:t>
            </a:r>
          </a:p>
          <a:p>
            <a:pPr lvl="0" algn="ctr">
              <a:spcBef>
                <a:spcPct val="0"/>
              </a:spcBef>
            </a:pPr>
            <a:r>
              <a:rPr lang="fa-IR" sz="3600" b="1" dirty="0" smtClean="0">
                <a:solidFill>
                  <a:srgbClr val="FF0000"/>
                </a:solidFill>
                <a:cs typeface="B Nazanin" pitchFamily="2" charset="-78"/>
              </a:rPr>
              <a:t>کمیته خون‌شناسی و سرطان</a:t>
            </a:r>
          </a:p>
        </p:txBody>
      </p:sp>
      <p:sp>
        <p:nvSpPr>
          <p:cNvPr id="6" name="Footer Placeholder 5"/>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ln>
            <a:solidFill>
              <a:srgbClr val="FF0000"/>
            </a:solidFill>
          </a:ln>
        </p:spPr>
        <p:style>
          <a:lnRef idx="1">
            <a:schemeClr val="accent3"/>
          </a:lnRef>
          <a:fillRef idx="2">
            <a:schemeClr val="accent3"/>
          </a:fillRef>
          <a:effectRef idx="1">
            <a:schemeClr val="accent3"/>
          </a:effectRef>
          <a:fontRef idx="minor">
            <a:schemeClr val="dk1"/>
          </a:fontRef>
        </p:style>
        <p:txBody>
          <a:bodyPr/>
          <a:lstStyle/>
          <a:p>
            <a:r>
              <a:rPr lang="fa-IR" b="1" dirty="0" smtClean="0"/>
              <a:t>موضوع و متدولوژی طرح</a:t>
            </a:r>
            <a:r>
              <a:rPr lang="fa-IR" dirty="0" smtClean="0"/>
              <a:t> </a:t>
            </a:r>
            <a:endParaRPr lang="fa-IR" dirty="0"/>
          </a:p>
        </p:txBody>
      </p:sp>
      <p:sp>
        <p:nvSpPr>
          <p:cNvPr id="3" name="Content Placeholder 2"/>
          <p:cNvSpPr>
            <a:spLocks noGrp="1"/>
          </p:cNvSpPr>
          <p:nvPr>
            <p:ph idx="1"/>
          </p:nvPr>
        </p:nvSpPr>
        <p:spPr>
          <a:xfrm>
            <a:off x="457200" y="1447800"/>
            <a:ext cx="8229600" cy="5410200"/>
          </a:xfrm>
        </p:spPr>
        <p:txBody>
          <a:bodyPr>
            <a:noAutofit/>
          </a:bodyPr>
          <a:lstStyle/>
          <a:p>
            <a:pPr algn="r" rtl="1">
              <a:buFont typeface="Wingdings" pitchFamily="2" charset="2"/>
              <a:buChar char="q"/>
            </a:pPr>
            <a:r>
              <a:rPr lang="fa-IR" sz="1400" b="1" dirty="0" smtClean="0">
                <a:cs typeface="B Nazanin" pitchFamily="2" charset="-78"/>
              </a:rPr>
              <a:t>فراتر از طرح‌های معمول دانشگاهی بوده.</a:t>
            </a:r>
          </a:p>
          <a:p>
            <a:pPr algn="r" rtl="1">
              <a:buFont typeface="Wingdings" pitchFamily="2" charset="2"/>
              <a:buChar char="q"/>
            </a:pPr>
            <a:r>
              <a:rPr lang="fa-IR" sz="1400" b="1" dirty="0" smtClean="0">
                <a:cs typeface="B Nazanin" pitchFamily="2" charset="-78"/>
              </a:rPr>
              <a:t>با  توجه به سرمایه‌‌گذاری معاونت تحقیقات و فناوری بر مطالعات کوهورت و ایجاد زیرساخت </a:t>
            </a:r>
            <a:r>
              <a:rPr lang="en-US" sz="1400" b="1" dirty="0" smtClean="0">
                <a:solidFill>
                  <a:srgbClr val="FF0000"/>
                </a:solidFill>
                <a:cs typeface="B Nazanin" pitchFamily="2" charset="-78"/>
              </a:rPr>
              <a:t>Persian Cohort</a:t>
            </a:r>
            <a:r>
              <a:rPr lang="en-US" sz="1400" b="1" dirty="0" smtClean="0">
                <a:cs typeface="B Nazanin" pitchFamily="2" charset="-78"/>
              </a:rPr>
              <a:t>، </a:t>
            </a:r>
            <a:r>
              <a:rPr lang="fa-IR" sz="1400" b="1" dirty="0" smtClean="0">
                <a:cs typeface="B Nazanin" pitchFamily="2" charset="-78"/>
              </a:rPr>
              <a:t>حمایت از مطالعات جدید کوهورت در اولویت  این مؤسسه نیست.</a:t>
            </a:r>
          </a:p>
          <a:p>
            <a:pPr algn="r" rtl="1">
              <a:buFont typeface="Wingdings" pitchFamily="2" charset="2"/>
              <a:buChar char="q"/>
            </a:pPr>
            <a:r>
              <a:rPr lang="fa-IR" sz="1400" b="1" dirty="0" smtClean="0">
                <a:cs typeface="B Nazanin" pitchFamily="2" charset="-78"/>
              </a:rPr>
              <a:t>با  توجه به سرمایه‌‌گذاری معاونت تحقیقات و فناوری بر مطالعات </a:t>
            </a:r>
            <a:r>
              <a:rPr lang="fa-IR" sz="1400" b="1" dirty="0" smtClean="0">
                <a:solidFill>
                  <a:srgbClr val="FF0000"/>
                </a:solidFill>
                <a:cs typeface="B Nazanin" pitchFamily="2" charset="-78"/>
              </a:rPr>
              <a:t>ثبت بیماری‌ها و پیامدهای سلامت</a:t>
            </a:r>
            <a:r>
              <a:rPr lang="fa-IR" sz="1400" b="1" dirty="0" smtClean="0">
                <a:cs typeface="B Nazanin" pitchFamily="2" charset="-78"/>
              </a:rPr>
              <a:t>، حمایت از مطالعات جدید ثبت (</a:t>
            </a:r>
            <a:r>
              <a:rPr lang="en-US" sz="1400" b="1" dirty="0" smtClean="0">
                <a:cs typeface="B Nazanin" pitchFamily="2" charset="-78"/>
              </a:rPr>
              <a:t>registry) </a:t>
            </a:r>
            <a:r>
              <a:rPr lang="fa-IR" sz="1400" b="1" dirty="0" smtClean="0">
                <a:cs typeface="B Nazanin" pitchFamily="2" charset="-78"/>
              </a:rPr>
              <a:t>در اولویت  این مؤسسه نیست.</a:t>
            </a:r>
          </a:p>
          <a:p>
            <a:pPr algn="r" rtl="1">
              <a:buFont typeface="Wingdings" pitchFamily="2" charset="2"/>
              <a:buChar char="q"/>
            </a:pPr>
            <a:endParaRPr lang="fa-IR" sz="1400" b="1" dirty="0" smtClean="0">
              <a:cs typeface="B Nazanin" pitchFamily="2" charset="-78"/>
            </a:endParaRPr>
          </a:p>
          <a:p>
            <a:pPr algn="r" rtl="1"/>
            <a:r>
              <a:rPr lang="fa-IR" sz="1400" b="1" dirty="0" smtClean="0">
                <a:cs typeface="B Nazanin" pitchFamily="2" charset="-78"/>
              </a:rPr>
              <a:t>طرح‌هایی که موضوع آن‌ها بررسی اثربخشی و عوارض ترکیبات (اعم از شیمیایی و گیاهی) است می‌بایست ابتدا مطالعات پایه (حیوانی، سلولی، آنزیمی و نظایر آن) آن در سطح دانشگاهی انجام شود و طرح ارایه شده به مؤسسه بر اساس نتایج مرحله اول طراحی و ارسال شود </a:t>
            </a:r>
          </a:p>
          <a:p>
            <a:pPr algn="r" rtl="1"/>
            <a:r>
              <a:rPr lang="fa-IR" sz="1400" b="1" dirty="0" smtClean="0">
                <a:cs typeface="B Nazanin" pitchFamily="2" charset="-78"/>
              </a:rPr>
              <a:t>طرح‌های پیشنهاد شده‌ای که با طرح­‌های اجرا شده یا در حال اجرا شناخته شده در کشور دارای یک خروجی قابل ارائه یکسان هستند غیرقابل بررسی تشخیص داده خواهند شد مگر توجیهات محققین مبتنی بر مستندات انجام دوباره آن را الزامی گرداند. </a:t>
            </a:r>
          </a:p>
          <a:p>
            <a:pPr algn="r" rtl="1"/>
            <a:r>
              <a:rPr lang="fa-IR" sz="1400" b="1" dirty="0" smtClean="0">
                <a:cs typeface="B Nazanin" pitchFamily="2" charset="-78"/>
              </a:rPr>
              <a:t>طرح­‌های اثربخشی داروی یک برند خاص زمانی مورد پذیرش کمیته قرار خواهد گرفت که ۷۰ درصد منابع آن از شرکت دارویی مربوطه تأمین شده باشد.</a:t>
            </a:r>
            <a:endParaRPr lang="en-US" sz="1400" b="1" dirty="0" smtClean="0">
              <a:cs typeface="B Nazanin" pitchFamily="2" charset="-78"/>
            </a:endParaRPr>
          </a:p>
          <a:p>
            <a:pPr algn="r" rtl="1">
              <a:buFont typeface="Wingdings" pitchFamily="2" charset="2"/>
              <a:buChar char="q"/>
            </a:pPr>
            <a:r>
              <a:rPr lang="en-US" sz="1400" b="1" dirty="0" smtClean="0">
                <a:cs typeface="B Nazanin" pitchFamily="2" charset="-78"/>
              </a:rPr>
              <a:t> </a:t>
            </a:r>
            <a:r>
              <a:rPr lang="fa-IR" sz="1400" b="1" dirty="0" smtClean="0">
                <a:cs typeface="B Nazanin" pitchFamily="2" charset="-78"/>
              </a:rPr>
              <a:t>انجام مطالعات کارآزمایی بالینی </a:t>
            </a:r>
            <a:r>
              <a:rPr lang="en-US" sz="1400" b="1" dirty="0" smtClean="0">
                <a:cs typeface="B Nazanin" pitchFamily="2" charset="-78"/>
              </a:rPr>
              <a:t>Clinical Trial</a:t>
            </a:r>
            <a:r>
              <a:rPr lang="fa-IR" sz="1400" b="1" dirty="0" smtClean="0">
                <a:cs typeface="B Nazanin" pitchFamily="2" charset="-78"/>
              </a:rPr>
              <a:t>که دقیقا مداخلاتی را مورد آزمون اثربخشی یا کارآمدی قرار می‌دهند که مشابه خارجی آن انجام شده است و نتیجه­‌ی مثبتی از آن استخراج نشده از نظر کمیته مردود شناخته می‌شود.</a:t>
            </a:r>
          </a:p>
          <a:p>
            <a:pPr algn="r" rtl="1"/>
            <a:r>
              <a:rPr lang="fa-IR" sz="1400" b="1" dirty="0" smtClean="0">
                <a:cs typeface="B Nazanin" pitchFamily="2" charset="-78"/>
              </a:rPr>
              <a:t>انجام مطالعات کارآزمایی بالینی (</a:t>
            </a:r>
            <a:r>
              <a:rPr lang="en-US" sz="1400" b="1" dirty="0" smtClean="0">
                <a:cs typeface="B Nazanin" pitchFamily="2" charset="-78"/>
              </a:rPr>
              <a:t>Clinical Trial) </a:t>
            </a:r>
            <a:r>
              <a:rPr lang="fa-IR" sz="1400" b="1" dirty="0" smtClean="0">
                <a:cs typeface="B Nazanin" pitchFamily="2" charset="-78"/>
              </a:rPr>
              <a:t>که دقیقا مداخلاتی را مورد آزمون اثربخشی یا کارآمدی قرار می‌دهند و موارد متعدد مشابه خارجی آن وجود دارد، در حالی که نتایج متناقضی از آن وجود دارد زمانی مورد بررسی در کمیته‌های تخصصی مربوطه قرار می‌گیرد که در پروپوزال خلاصه آنالیز مناسبی (متاآنالیز) از طرف محقق ارایه شده باشد.</a:t>
            </a:r>
          </a:p>
          <a:p>
            <a:pPr algn="r" rtl="1"/>
            <a:r>
              <a:rPr lang="fa-IR" sz="1400" b="1" dirty="0" smtClean="0">
                <a:cs typeface="B Nazanin" pitchFamily="2" charset="-78"/>
              </a:rPr>
              <a:t>عدم درج کامل مطالعات مشابه توسط محقق در بخش مرتبط در پروپوزال نشانه‌ی عدم شفافیت یا کفایت محقق در انجام مطالعه است که منجر به رد آن توسط کمیته‌های تخصصی قبل یا بعد از فرآیند داوری خواهد شد. </a:t>
            </a:r>
          </a:p>
          <a:p>
            <a:pPr algn="r" rtl="1"/>
            <a:r>
              <a:rPr lang="fa-IR" sz="1400" b="1" dirty="0" smtClean="0">
                <a:cs typeface="B Nazanin" pitchFamily="2" charset="-78"/>
              </a:rPr>
              <a:t> جلب مشارکت‌های ملی و بین‌المللی (در صورت ارایه مستندات قانونی)، به کسب امتیاز بالاتری برای طرح منجر خواهد شد.  </a:t>
            </a:r>
            <a:endParaRPr lang="fa-IR" sz="1400" b="1" dirty="0">
              <a:cs typeface="B Nazanin" pitchFamily="2" charset="-78"/>
            </a:endParaRPr>
          </a:p>
        </p:txBody>
      </p:sp>
      <p:sp>
        <p:nvSpPr>
          <p:cNvPr id="4" name="Rectangle 3"/>
          <p:cNvSpPr/>
          <p:nvPr/>
        </p:nvSpPr>
        <p:spPr>
          <a:xfrm>
            <a:off x="7086600" y="101025"/>
            <a:ext cx="1905000" cy="584775"/>
          </a:xfrm>
          <a:prstGeom prst="rect">
            <a:avLst/>
          </a:prstGeom>
          <a:effectLst>
            <a:outerShdw blurRad="40000" dist="20000" dir="5400000" rotWithShape="0">
              <a:srgbClr val="000000">
                <a:alpha val="38000"/>
              </a:srgbClr>
            </a:outerShdw>
          </a:effectLst>
          <a:scene3d>
            <a:camera prst="obliqueBottomRight"/>
            <a:lightRig rig="threePt" dir="t"/>
          </a:scene3d>
        </p:spPr>
        <p:style>
          <a:lnRef idx="1">
            <a:schemeClr val="accent4"/>
          </a:lnRef>
          <a:fillRef idx="2">
            <a:schemeClr val="accent4"/>
          </a:fillRef>
          <a:effectRef idx="1">
            <a:schemeClr val="accent4"/>
          </a:effectRef>
          <a:fontRef idx="minor">
            <a:schemeClr val="dk1"/>
          </a:fontRef>
        </p:style>
        <p:txBody>
          <a:bodyPr wrap="square">
            <a:spAutoFit/>
          </a:bodyPr>
          <a:lstStyle/>
          <a:p>
            <a:r>
              <a:rPr lang="fa-IR" sz="3200" b="1" dirty="0" smtClean="0">
                <a:solidFill>
                  <a:srgbClr val="FF0000"/>
                </a:solidFill>
                <a:cs typeface="B Nazanin" pitchFamily="2" charset="-78"/>
              </a:rPr>
              <a:t>گرنت‌ اصلی</a:t>
            </a:r>
            <a:endParaRPr lang="fa-IR" sz="3200" dirty="0">
              <a:cs typeface="B Nazanin" pitchFamily="2" charset="-78"/>
            </a:endParaRPr>
          </a:p>
        </p:txBody>
      </p:sp>
      <p:sp>
        <p:nvSpPr>
          <p:cNvPr id="5" name="Footer Placeholder 4"/>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ln>
            <a:solidFill>
              <a:srgbClr val="FF0000"/>
            </a:solidFill>
          </a:ln>
        </p:spPr>
        <p:style>
          <a:lnRef idx="1">
            <a:schemeClr val="accent3"/>
          </a:lnRef>
          <a:fillRef idx="2">
            <a:schemeClr val="accent3"/>
          </a:fillRef>
          <a:effectRef idx="1">
            <a:schemeClr val="accent3"/>
          </a:effectRef>
          <a:fontRef idx="minor">
            <a:schemeClr val="dk1"/>
          </a:fontRef>
        </p:style>
        <p:txBody>
          <a:bodyPr/>
          <a:lstStyle/>
          <a:p>
            <a:r>
              <a:rPr lang="fa-IR" b="1" dirty="0" smtClean="0"/>
              <a:t>بودجه طرح</a:t>
            </a:r>
            <a:r>
              <a:rPr lang="fa-IR" dirty="0" smtClean="0"/>
              <a:t> </a:t>
            </a:r>
            <a:endParaRPr lang="fa-IR" dirty="0"/>
          </a:p>
        </p:txBody>
      </p:sp>
      <p:sp>
        <p:nvSpPr>
          <p:cNvPr id="3" name="Content Placeholder 2"/>
          <p:cNvSpPr>
            <a:spLocks noGrp="1"/>
          </p:cNvSpPr>
          <p:nvPr>
            <p:ph idx="1"/>
          </p:nvPr>
        </p:nvSpPr>
        <p:spPr/>
        <p:txBody>
          <a:bodyPr>
            <a:normAutofit fontScale="92500" lnSpcReduction="10000"/>
          </a:bodyPr>
          <a:lstStyle/>
          <a:p>
            <a:pPr algn="just" rtl="1"/>
            <a:r>
              <a:rPr lang="fa-IR" dirty="0" smtClean="0">
                <a:cs typeface="B Nazanin" pitchFamily="2" charset="-78"/>
              </a:rPr>
              <a:t>عدم تناسب فاحش میان نیازهای تکنیکی، فنی، ابزارها و متدهای مورد نیاز تحقیق با محیط پیشنهاد شده برای اجرای تحقیق (دانشگاه محل تحقیق) -حتی در مرحله پروپوزال اولیه- می‌تواند منجر به رد آن توسط کمیته‌های تخصصی شود. </a:t>
            </a:r>
          </a:p>
          <a:p>
            <a:pPr algn="just" rtl="1"/>
            <a:r>
              <a:rPr lang="fa-IR" dirty="0" smtClean="0">
                <a:cs typeface="B Nazanin" pitchFamily="2" charset="-78"/>
              </a:rPr>
              <a:t>بودجه طرح‌های ارایه شده به مؤسسه می‌بایست منطقی و مبتنی بر محاسبات دقیق باشد. بدیهی است عدم تناسب بودجه با موضوع و روش کار می‌تواند به عدم پذیرش طرح منجر شود. </a:t>
            </a:r>
          </a:p>
          <a:p>
            <a:pPr algn="just" rtl="1"/>
            <a:r>
              <a:rPr lang="fa-IR" dirty="0" smtClean="0">
                <a:cs typeface="B Nazanin" pitchFamily="2" charset="-78"/>
              </a:rPr>
              <a:t>بودجه‌ طرح‌‌های مصوب گرنت اصلی بر اساس موضوع و روش کار تاکنون بسیار متنوع بوده و از </a:t>
            </a:r>
            <a:r>
              <a:rPr lang="fa-IR" b="1" dirty="0" smtClean="0">
                <a:solidFill>
                  <a:srgbClr val="FF0000"/>
                </a:solidFill>
                <a:cs typeface="B Nazanin" pitchFamily="2" charset="-78"/>
              </a:rPr>
              <a:t>پنجاه میلیون تومان تا بیش از یک میلیارد تومان</a:t>
            </a:r>
            <a:r>
              <a:rPr lang="fa-IR" dirty="0" smtClean="0">
                <a:cs typeface="B Nazanin" pitchFamily="2" charset="-78"/>
              </a:rPr>
              <a:t> را در برمی‌گیرد.</a:t>
            </a:r>
          </a:p>
          <a:p>
            <a:pPr algn="r" rtl="1"/>
            <a:endParaRPr lang="fa-IR" dirty="0">
              <a:cs typeface="B Nazanin" pitchFamily="2" charset="-78"/>
            </a:endParaRPr>
          </a:p>
        </p:txBody>
      </p:sp>
      <p:sp>
        <p:nvSpPr>
          <p:cNvPr id="4" name="Footer Placeholder 3"/>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ln>
            <a:solidFill>
              <a:srgbClr val="FF0000"/>
            </a:solidFill>
          </a:ln>
        </p:spPr>
        <p:style>
          <a:lnRef idx="1">
            <a:schemeClr val="accent3"/>
          </a:lnRef>
          <a:fillRef idx="2">
            <a:schemeClr val="accent3"/>
          </a:fillRef>
          <a:effectRef idx="1">
            <a:schemeClr val="accent3"/>
          </a:effectRef>
          <a:fontRef idx="minor">
            <a:schemeClr val="dk1"/>
          </a:fontRef>
        </p:style>
        <p:txBody>
          <a:bodyPr>
            <a:normAutofit/>
          </a:bodyPr>
          <a:lstStyle/>
          <a:p>
            <a:r>
              <a:rPr lang="fa-IR" b="1" dirty="0" smtClean="0">
                <a:cs typeface="B Nazanin" pitchFamily="2" charset="-78"/>
              </a:rPr>
              <a:t>ارسال و پذیرش طرح</a:t>
            </a:r>
            <a:endParaRPr lang="fa-IR" dirty="0">
              <a:cs typeface="B Nazanin" pitchFamily="2" charset="-78"/>
            </a:endParaRPr>
          </a:p>
        </p:txBody>
      </p:sp>
      <p:sp>
        <p:nvSpPr>
          <p:cNvPr id="3" name="Content Placeholder 2"/>
          <p:cNvSpPr>
            <a:spLocks noGrp="1"/>
          </p:cNvSpPr>
          <p:nvPr>
            <p:ph idx="1"/>
          </p:nvPr>
        </p:nvSpPr>
        <p:spPr>
          <a:xfrm>
            <a:off x="0" y="1600200"/>
            <a:ext cx="8686800" cy="4525963"/>
          </a:xfrm>
        </p:spPr>
        <p:txBody>
          <a:bodyPr>
            <a:normAutofit/>
          </a:bodyPr>
          <a:lstStyle/>
          <a:p>
            <a:pPr algn="r" rtl="1" fontAlgn="base"/>
            <a:r>
              <a:rPr lang="fa-IR" dirty="0" smtClean="0">
                <a:cs typeface="B Nazanin" pitchFamily="2" charset="-78"/>
              </a:rPr>
              <a:t>پذیرش طرح‌های تحقیقاتی سالانه یک یا دو بار فراخوان می‌شوند.</a:t>
            </a:r>
          </a:p>
          <a:p>
            <a:pPr algn="r" rtl="1" fontAlgn="base"/>
            <a:endParaRPr lang="fa-IR" dirty="0" smtClean="0">
              <a:cs typeface="B Nazanin" pitchFamily="2" charset="-78"/>
            </a:endParaRPr>
          </a:p>
          <a:p>
            <a:pPr algn="r" rtl="1" fontAlgn="base"/>
            <a:r>
              <a:rPr lang="fa-IR" sz="2800" b="1" dirty="0" smtClean="0">
                <a:cs typeface="B Nazanin" pitchFamily="2" charset="-78"/>
              </a:rPr>
              <a:t> فرایند ارزیابی طرح در این مؤسسه در دو مرحله صورت می‌گیرد:</a:t>
            </a:r>
          </a:p>
          <a:p>
            <a:pPr algn="r" rtl="1" fontAlgn="base"/>
            <a:endParaRPr lang="fa-IR" sz="2800" b="1" dirty="0" smtClean="0">
              <a:cs typeface="B Nazanin" pitchFamily="2" charset="-78"/>
            </a:endParaRPr>
          </a:p>
          <a:p>
            <a:pPr lvl="1" algn="r" rtl="1" fontAlgn="base">
              <a:buFont typeface="Wingdings" pitchFamily="2" charset="2"/>
              <a:buChar char="Ø"/>
            </a:pPr>
            <a:r>
              <a:rPr lang="fa-IR" sz="2400" dirty="0" smtClean="0">
                <a:cs typeface="B Nazanin" pitchFamily="2" charset="-78"/>
              </a:rPr>
              <a:t>طرح‌های پژوهشی اولیه یا </a:t>
            </a:r>
            <a:r>
              <a:rPr lang="en-US" sz="2400" dirty="0" smtClean="0">
                <a:cs typeface="B Nazanin" pitchFamily="2" charset="-78"/>
              </a:rPr>
              <a:t> </a:t>
            </a:r>
            <a:r>
              <a:rPr lang="en-US" sz="2400" b="1" dirty="0" smtClean="0">
                <a:cs typeface="+mj-cs"/>
              </a:rPr>
              <a:t>Pre- proposal</a:t>
            </a:r>
            <a:r>
              <a:rPr lang="en-US" sz="2400" dirty="0" smtClean="0">
                <a:cs typeface="B Nazanin" pitchFamily="2" charset="-78"/>
              </a:rPr>
              <a:t> </a:t>
            </a:r>
            <a:r>
              <a:rPr lang="fa-IR" sz="2400" dirty="0" smtClean="0">
                <a:cs typeface="B Nazanin" pitchFamily="2" charset="-78"/>
              </a:rPr>
              <a:t>فقط به زبان انگلیسی</a:t>
            </a:r>
          </a:p>
          <a:p>
            <a:pPr lvl="1" algn="r" rtl="1" fontAlgn="base">
              <a:buFont typeface="Wingdings" pitchFamily="2" charset="2"/>
              <a:buChar char="Ø"/>
            </a:pPr>
            <a:r>
              <a:rPr lang="fa-IR" sz="2400" dirty="0" smtClean="0">
                <a:cs typeface="B Nazanin" pitchFamily="2" charset="-78"/>
              </a:rPr>
              <a:t>طرح‌های پژوهشی کامل </a:t>
            </a:r>
            <a:r>
              <a:rPr lang="en-US" sz="2400" dirty="0" smtClean="0">
                <a:cs typeface="B Nazanin" pitchFamily="2" charset="-78"/>
              </a:rPr>
              <a:t> </a:t>
            </a:r>
            <a:r>
              <a:rPr lang="en-US" sz="2400" b="1" dirty="0" smtClean="0">
                <a:cs typeface="B Nazanin" pitchFamily="2" charset="-78"/>
              </a:rPr>
              <a:t>Full proposal</a:t>
            </a:r>
            <a:r>
              <a:rPr lang="en-US" sz="2400" dirty="0" smtClean="0">
                <a:cs typeface="B Nazanin" pitchFamily="2" charset="-78"/>
              </a:rPr>
              <a:t> </a:t>
            </a:r>
            <a:r>
              <a:rPr lang="fa-IR" sz="2400" dirty="0" smtClean="0">
                <a:cs typeface="B Nazanin" pitchFamily="2" charset="-78"/>
              </a:rPr>
              <a:t>فقط به زبان انگلیسی</a:t>
            </a:r>
          </a:p>
          <a:p>
            <a:pPr lvl="1" algn="r" rtl="1" fontAlgn="base">
              <a:buFont typeface="Wingdings" pitchFamily="2" charset="2"/>
              <a:buChar char="Ø"/>
            </a:pPr>
            <a:r>
              <a:rPr lang="fa-IR" sz="2400" dirty="0" smtClean="0">
                <a:cs typeface="B Nazanin" pitchFamily="2" charset="-78"/>
              </a:rPr>
              <a:t>حداقل یک داور از سه داور از دانشمندان خارج از ایران انتخاب می‌شوند</a:t>
            </a:r>
            <a:r>
              <a:rPr lang="fa-IR" dirty="0" smtClean="0">
                <a:cs typeface="B Nazanin" pitchFamily="2" charset="-78"/>
              </a:rPr>
              <a:t>.</a:t>
            </a:r>
          </a:p>
          <a:p>
            <a:pPr algn="r" rtl="1"/>
            <a:endParaRPr lang="fa-IR" dirty="0">
              <a:cs typeface="B Nazanin" pitchFamily="2" charset="-78"/>
            </a:endParaRPr>
          </a:p>
        </p:txBody>
      </p:sp>
      <p:sp>
        <p:nvSpPr>
          <p:cNvPr id="4" name="Footer Placeholder 3"/>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p:spPr>
        <p:style>
          <a:lnRef idx="1">
            <a:schemeClr val="accent3"/>
          </a:lnRef>
          <a:fillRef idx="2">
            <a:schemeClr val="accent3"/>
          </a:fillRef>
          <a:effectRef idx="1">
            <a:schemeClr val="accent3"/>
          </a:effectRef>
          <a:fontRef idx="minor">
            <a:schemeClr val="dk1"/>
          </a:fontRef>
        </p:style>
        <p:txBody>
          <a:bodyPr>
            <a:normAutofit/>
          </a:bodyPr>
          <a:lstStyle/>
          <a:p>
            <a:r>
              <a:rPr lang="fa-IR" b="1" dirty="0" smtClean="0">
                <a:cs typeface="B Nazanin" pitchFamily="2" charset="-78"/>
              </a:rPr>
              <a:t>گرنت‌ محقق جوان</a:t>
            </a:r>
            <a:endParaRPr lang="fa-IR" dirty="0"/>
          </a:p>
        </p:txBody>
      </p:sp>
      <p:sp>
        <p:nvSpPr>
          <p:cNvPr id="3" name="Content Placeholder 2"/>
          <p:cNvSpPr>
            <a:spLocks noGrp="1"/>
          </p:cNvSpPr>
          <p:nvPr>
            <p:ph idx="1"/>
          </p:nvPr>
        </p:nvSpPr>
        <p:spPr>
          <a:xfrm>
            <a:off x="457200" y="1600200"/>
            <a:ext cx="8229600" cy="5105400"/>
          </a:xfrm>
        </p:spPr>
        <p:txBody>
          <a:bodyPr>
            <a:normAutofit lnSpcReduction="10000"/>
          </a:bodyPr>
          <a:lstStyle/>
          <a:p>
            <a:pPr algn="r" rtl="1"/>
            <a:r>
              <a:rPr lang="fa-IR" dirty="0" smtClean="0">
                <a:cs typeface="B Nazanin" pitchFamily="2" charset="-78"/>
              </a:rPr>
              <a:t>واجد هر سه شرط زیر باشد:</a:t>
            </a:r>
          </a:p>
          <a:p>
            <a:pPr algn="r" rtl="1">
              <a:buNone/>
            </a:pPr>
            <a:r>
              <a:rPr lang="fa-IR" dirty="0" smtClean="0">
                <a:cs typeface="B Nazanin" pitchFamily="2" charset="-78"/>
              </a:rPr>
              <a:t> </a:t>
            </a:r>
            <a:r>
              <a:rPr lang="fa-IR" b="1" dirty="0" smtClean="0">
                <a:cs typeface="B Nazanin" pitchFamily="2" charset="-78"/>
              </a:rPr>
              <a:t>۱-</a:t>
            </a:r>
            <a:r>
              <a:rPr lang="fa-IR" dirty="0" smtClean="0">
                <a:cs typeface="B Nazanin" pitchFamily="2" charset="-78"/>
              </a:rPr>
              <a:t> عضو هیأت علمی یکی از دانشگاه‌ها/ مراکز تحقیقاتی علوم پزشکی در وزارت بهداشت، درمان و آموزش پزشکی بوده و پروفایل وی در </a:t>
            </a:r>
            <a:r>
              <a:rPr lang="fa-IR" dirty="0" smtClean="0">
                <a:cs typeface="B Nazanin" pitchFamily="2" charset="-78"/>
                <a:hlinkClick r:id="rId2"/>
              </a:rPr>
              <a:t>سامانه علم‌سنجی اعضای هیأت علمی</a:t>
            </a:r>
            <a:r>
              <a:rPr lang="fa-IR" dirty="0" smtClean="0">
                <a:cs typeface="B Nazanin" pitchFamily="2" charset="-78"/>
              </a:rPr>
              <a:t>  قابل دسترس باشد.</a:t>
            </a:r>
          </a:p>
          <a:p>
            <a:pPr algn="r" rtl="1">
              <a:buNone/>
            </a:pPr>
            <a:r>
              <a:rPr lang="fa-IR" b="1" dirty="0" smtClean="0">
                <a:cs typeface="B Nazanin" pitchFamily="2" charset="-78"/>
              </a:rPr>
              <a:t> ۲-</a:t>
            </a:r>
            <a:r>
              <a:rPr lang="fa-IR" dirty="0" smtClean="0">
                <a:cs typeface="B Nazanin" pitchFamily="2" charset="-78"/>
              </a:rPr>
              <a:t> سن کمتر از ۴۰ سال</a:t>
            </a:r>
          </a:p>
          <a:p>
            <a:pPr algn="r" rtl="1">
              <a:buNone/>
            </a:pPr>
            <a:r>
              <a:rPr lang="fa-IR" dirty="0" smtClean="0">
                <a:cs typeface="B Nazanin" pitchFamily="2" charset="-78"/>
              </a:rPr>
              <a:t>  </a:t>
            </a:r>
            <a:r>
              <a:rPr lang="fa-IR" b="1" dirty="0" smtClean="0">
                <a:cs typeface="B Nazanin" pitchFamily="2" charset="-78"/>
              </a:rPr>
              <a:t>۳-</a:t>
            </a:r>
            <a:r>
              <a:rPr lang="fa-IR" dirty="0" smtClean="0">
                <a:cs typeface="B Nazanin" pitchFamily="2" charset="-78"/>
              </a:rPr>
              <a:t> </a:t>
            </a:r>
            <a:r>
              <a:rPr lang="en-US" dirty="0" smtClean="0">
                <a:cs typeface="B Nazanin" pitchFamily="2" charset="-78"/>
              </a:rPr>
              <a:t>h-index </a:t>
            </a:r>
            <a:r>
              <a:rPr lang="fa-IR" dirty="0" smtClean="0">
                <a:cs typeface="B Nazanin" pitchFamily="2" charset="-78"/>
              </a:rPr>
              <a:t>معادل ۵ یا بالاتر در نمایه نامه </a:t>
            </a:r>
            <a:r>
              <a:rPr lang="en-US" b="1" dirty="0" smtClean="0">
                <a:cs typeface="B Nazanin" pitchFamily="2" charset="-78"/>
                <a:hlinkClick r:id="rId3"/>
              </a:rPr>
              <a:t>Scopus</a:t>
            </a:r>
            <a:r>
              <a:rPr lang="en-US" dirty="0" smtClean="0">
                <a:cs typeface="B Nazanin" pitchFamily="2" charset="-78"/>
              </a:rPr>
              <a:t> </a:t>
            </a:r>
            <a:endParaRPr lang="fa-IR" dirty="0" smtClean="0">
              <a:cs typeface="B Nazanin" pitchFamily="2" charset="-78"/>
            </a:endParaRPr>
          </a:p>
          <a:p>
            <a:pPr algn="r" rtl="1">
              <a:buNone/>
            </a:pPr>
            <a:r>
              <a:rPr lang="fa-IR" dirty="0" smtClean="0">
                <a:cs typeface="B Nazanin" pitchFamily="2" charset="-78"/>
              </a:rPr>
              <a:t>طبق </a:t>
            </a:r>
            <a:r>
              <a:rPr lang="fa-IR" dirty="0" smtClean="0">
                <a:cs typeface="B Nazanin" pitchFamily="2" charset="-78"/>
                <a:hlinkClick r:id="rId2"/>
              </a:rPr>
              <a:t>سامانه علم‌سنجی اعضای هیأت علمی</a:t>
            </a:r>
            <a:endParaRPr lang="fa-IR" dirty="0" smtClean="0">
              <a:cs typeface="B Nazanin" pitchFamily="2" charset="-78"/>
            </a:endParaRPr>
          </a:p>
          <a:p>
            <a:pPr algn="r" rtl="1">
              <a:buNone/>
            </a:pPr>
            <a:r>
              <a:rPr lang="fa-IR" dirty="0" smtClean="0">
                <a:cs typeface="B Nazanin" pitchFamily="2" charset="-78"/>
              </a:rPr>
              <a:t> هزینه درخواستی حداکثر ۳۰۰ میلیون ریال باشد.</a:t>
            </a:r>
          </a:p>
          <a:p>
            <a:pPr algn="r" rtl="1"/>
            <a:r>
              <a:rPr lang="fa-IR" dirty="0" smtClean="0">
                <a:cs typeface="B Nazanin" pitchFamily="2" charset="-78"/>
              </a:rPr>
              <a:t> </a:t>
            </a:r>
            <a:r>
              <a:rPr lang="fa-IR" dirty="0" smtClean="0"/>
              <a:t>​</a:t>
            </a:r>
            <a:r>
              <a:rPr lang="fa-IR" dirty="0" smtClean="0">
                <a:cs typeface="B Nazanin" pitchFamily="2" charset="-78"/>
              </a:rPr>
              <a:t>سایر شرایط و مقررات مشابه </a:t>
            </a:r>
            <a:r>
              <a:rPr lang="fa-IR" dirty="0" smtClean="0">
                <a:cs typeface="B Nazanin" pitchFamily="2" charset="-78"/>
                <a:hlinkClick r:id="rId4"/>
              </a:rPr>
              <a:t>گرنت‌ اصلی</a:t>
            </a:r>
            <a:r>
              <a:rPr lang="fa-IR" dirty="0" smtClean="0">
                <a:cs typeface="B Nazanin" pitchFamily="2" charset="-78"/>
              </a:rPr>
              <a:t> است</a:t>
            </a:r>
            <a:r>
              <a:rPr lang="fa-IR" dirty="0" smtClean="0"/>
              <a:t>.</a:t>
            </a:r>
          </a:p>
          <a:p>
            <a:pPr algn="r" rtl="1">
              <a:buNone/>
            </a:pPr>
            <a:endParaRPr lang="fa-IR" dirty="0" smtClean="0">
              <a:cs typeface="B Nazanin" pitchFamily="2" charset="-78"/>
            </a:endParaRPr>
          </a:p>
          <a:p>
            <a:pPr algn="r" rtl="1"/>
            <a:endParaRPr lang="fa-IR" dirty="0">
              <a:cs typeface="B Nazanin" pitchFamily="2" charset="-78"/>
            </a:endParaRPr>
          </a:p>
        </p:txBody>
      </p:sp>
      <p:sp>
        <p:nvSpPr>
          <p:cNvPr id="4" name="Footer Placeholder 3"/>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a:ln>
            <a:solidFill>
              <a:srgbClr val="FF0000"/>
            </a:solidFill>
          </a:ln>
        </p:spPr>
        <p:style>
          <a:lnRef idx="1">
            <a:schemeClr val="accent3"/>
          </a:lnRef>
          <a:fillRef idx="2">
            <a:schemeClr val="accent3"/>
          </a:fillRef>
          <a:effectRef idx="1">
            <a:schemeClr val="accent3"/>
          </a:effectRef>
          <a:fontRef idx="minor">
            <a:schemeClr val="dk1"/>
          </a:fontRef>
        </p:style>
        <p:txBody>
          <a:bodyPr>
            <a:normAutofit fontScale="90000"/>
          </a:bodyPr>
          <a:lstStyle/>
          <a:p>
            <a:pPr rtl="1" fontAlgn="base"/>
            <a:r>
              <a:rPr lang="fa-IR" b="1" dirty="0" smtClean="0">
                <a:cs typeface="B Nazanin" pitchFamily="2" charset="-78"/>
              </a:rPr>
              <a:t/>
            </a:r>
            <a:br>
              <a:rPr lang="fa-IR" b="1" dirty="0" smtClean="0">
                <a:cs typeface="B Nazanin" pitchFamily="2" charset="-78"/>
              </a:rPr>
            </a:br>
            <a:r>
              <a:rPr lang="fa-IR" b="1" dirty="0" smtClean="0">
                <a:cs typeface="B Nazanin" pitchFamily="2" charset="-78"/>
              </a:rPr>
              <a:t/>
            </a:r>
            <a:br>
              <a:rPr lang="fa-IR" b="1" dirty="0" smtClean="0">
                <a:cs typeface="B Nazanin" pitchFamily="2" charset="-78"/>
              </a:rPr>
            </a:br>
            <a:r>
              <a:rPr lang="fa-IR" b="1" dirty="0" smtClean="0">
                <a:cs typeface="B Nazanin" pitchFamily="2" charset="-78"/>
              </a:rPr>
              <a:t>گرنت مقاله برتر</a:t>
            </a:r>
            <a:r>
              <a:rPr lang="en-US" b="1" dirty="0" smtClean="0">
                <a:cs typeface="B Nazanin" pitchFamily="2" charset="-78"/>
              </a:rPr>
              <a:t>Top Paper</a:t>
            </a:r>
            <a:br>
              <a:rPr lang="en-US" b="1" dirty="0" smtClean="0">
                <a:cs typeface="B Nazanin" pitchFamily="2" charset="-78"/>
              </a:rPr>
            </a:br>
            <a:r>
              <a:rPr lang="en-US" dirty="0" smtClean="0">
                <a:cs typeface="B Nazanin" pitchFamily="2" charset="-78"/>
              </a:rPr>
              <a:t/>
            </a:r>
            <a:br>
              <a:rPr lang="en-US" dirty="0" smtClean="0">
                <a:cs typeface="B Nazanin" pitchFamily="2" charset="-78"/>
              </a:rPr>
            </a:br>
            <a:endParaRPr lang="fa-IR" dirty="0">
              <a:cs typeface="B Nazanin" pitchFamily="2" charset="-78"/>
            </a:endParaRPr>
          </a:p>
        </p:txBody>
      </p:sp>
      <p:sp>
        <p:nvSpPr>
          <p:cNvPr id="3" name="Content Placeholder 2"/>
          <p:cNvSpPr>
            <a:spLocks noGrp="1"/>
          </p:cNvSpPr>
          <p:nvPr>
            <p:ph idx="1"/>
          </p:nvPr>
        </p:nvSpPr>
        <p:spPr>
          <a:xfrm>
            <a:off x="457200" y="1600200"/>
            <a:ext cx="8229600" cy="5029200"/>
          </a:xfrm>
        </p:spPr>
        <p:txBody>
          <a:bodyPr>
            <a:noAutofit/>
          </a:bodyPr>
          <a:lstStyle/>
          <a:p>
            <a:pPr algn="r" rtl="1" fontAlgn="base"/>
            <a:r>
              <a:rPr lang="fa-IR" sz="2000" dirty="0" smtClean="0">
                <a:cs typeface="B Nazanin" pitchFamily="2" charset="-78"/>
              </a:rPr>
              <a:t>متقاضی اصلی می‌بایست عضو هیأت علمی دانشگاه­‌ها/ مراکز تحقیقاتی علوم پزشکی</a:t>
            </a:r>
          </a:p>
          <a:p>
            <a:pPr algn="r" rtl="1" fontAlgn="base"/>
            <a:r>
              <a:rPr lang="fa-IR" sz="2000" dirty="0" smtClean="0">
                <a:cs typeface="B Nazanin" pitchFamily="2" charset="-78"/>
              </a:rPr>
              <a:t> متقاضی اصلی </a:t>
            </a:r>
            <a:r>
              <a:rPr lang="en-US" sz="2000" dirty="0" smtClean="0">
                <a:cs typeface="B Nazanin" pitchFamily="2" charset="-78"/>
              </a:rPr>
              <a:t> </a:t>
            </a:r>
            <a:r>
              <a:rPr lang="fa-IR" sz="2000" dirty="0" smtClean="0">
                <a:cs typeface="B Nazanin" pitchFamily="2" charset="-78"/>
              </a:rPr>
              <a:t>می‌بایست نویسنده اول یا نویسنده مسؤول </a:t>
            </a:r>
            <a:r>
              <a:rPr lang="en-US" sz="2000" dirty="0" smtClean="0">
                <a:cs typeface="B Nazanin" pitchFamily="2" charset="-78"/>
              </a:rPr>
              <a:t> </a:t>
            </a:r>
            <a:r>
              <a:rPr lang="fa-IR" sz="2000" dirty="0" smtClean="0">
                <a:cs typeface="B Nazanin" pitchFamily="2" charset="-78"/>
              </a:rPr>
              <a:t>مقاله‌ای با هر 3 شرط زیر باشد:</a:t>
            </a:r>
          </a:p>
          <a:p>
            <a:pPr algn="r" rtl="1" fontAlgn="base"/>
            <a:endParaRPr lang="fa-IR" sz="2000" dirty="0" smtClean="0">
              <a:cs typeface="B Nazanin" pitchFamily="2" charset="-78"/>
            </a:endParaRPr>
          </a:p>
          <a:p>
            <a:pPr algn="r" rtl="1" fontAlgn="base">
              <a:buNone/>
            </a:pPr>
            <a:r>
              <a:rPr lang="fa-IR" sz="2000" dirty="0" smtClean="0">
                <a:cs typeface="B Nazanin" pitchFamily="2" charset="-78"/>
              </a:rPr>
              <a:t>      ​​</a:t>
            </a:r>
            <a:r>
              <a:rPr lang="fa-IR" sz="2000" b="1" dirty="0" smtClean="0">
                <a:cs typeface="B Nazanin" pitchFamily="2" charset="-78"/>
              </a:rPr>
              <a:t>1-</a:t>
            </a:r>
            <a:r>
              <a:rPr lang="fa-IR" sz="2000" dirty="0" smtClean="0">
                <a:cs typeface="B Nazanin" pitchFamily="2" charset="-78"/>
              </a:rPr>
              <a:t> </a:t>
            </a:r>
            <a:r>
              <a:rPr lang="fa-IR" sz="2000" b="1" dirty="0" smtClean="0">
                <a:cs typeface="B Nazanin" pitchFamily="2" charset="-78"/>
              </a:rPr>
              <a:t>نوع مقاله:</a:t>
            </a:r>
            <a:r>
              <a:rPr lang="fa-IR" sz="2000" dirty="0" smtClean="0">
                <a:cs typeface="B Nazanin" pitchFamily="2" charset="-78"/>
              </a:rPr>
              <a:t> مقاله اصلی </a:t>
            </a:r>
            <a:r>
              <a:rPr lang="en-US" sz="2000" dirty="0" smtClean="0">
                <a:cs typeface="B Nazanin" pitchFamily="2" charset="-78"/>
              </a:rPr>
              <a:t>original article </a:t>
            </a:r>
            <a:r>
              <a:rPr lang="fa-IR" sz="2000" dirty="0" smtClean="0">
                <a:cs typeface="B Nazanin" pitchFamily="2" charset="-78"/>
              </a:rPr>
              <a:t>یا مروری </a:t>
            </a:r>
            <a:r>
              <a:rPr lang="en-US" sz="2000" dirty="0" smtClean="0">
                <a:cs typeface="B Nazanin" pitchFamily="2" charset="-78"/>
              </a:rPr>
              <a:t>systematic or narrative</a:t>
            </a:r>
          </a:p>
          <a:p>
            <a:pPr algn="r" rtl="1" fontAlgn="base">
              <a:buNone/>
            </a:pPr>
            <a:r>
              <a:rPr lang="en-US" sz="2000" dirty="0" smtClean="0">
                <a:cs typeface="B Nazanin" pitchFamily="2" charset="-78"/>
              </a:rPr>
              <a:t/>
            </a:r>
            <a:br>
              <a:rPr lang="en-US" sz="2000" dirty="0" smtClean="0">
                <a:cs typeface="B Nazanin" pitchFamily="2" charset="-78"/>
              </a:rPr>
            </a:br>
            <a:r>
              <a:rPr lang="fa-IR" sz="2000" dirty="0" smtClean="0">
                <a:cs typeface="B Nazanin" pitchFamily="2" charset="-78"/>
              </a:rPr>
              <a:t>2-</a:t>
            </a:r>
            <a:r>
              <a:rPr lang="en-US" sz="2000" b="1" dirty="0" smtClean="0">
                <a:cs typeface="B Nazanin" pitchFamily="2" charset="-78"/>
              </a:rPr>
              <a:t>  </a:t>
            </a:r>
            <a:r>
              <a:rPr lang="fa-IR" sz="2000" b="1" dirty="0" smtClean="0">
                <a:cs typeface="B Nazanin" pitchFamily="2" charset="-78"/>
              </a:rPr>
              <a:t>زمان انتشار:</a:t>
            </a:r>
          </a:p>
          <a:p>
            <a:pPr algn="r" rtl="1" fontAlgn="base">
              <a:buNone/>
            </a:pPr>
            <a:r>
              <a:rPr lang="fa-IR" sz="2000" b="1" dirty="0" smtClean="0">
                <a:cs typeface="B Nazanin" pitchFamily="2" charset="-78"/>
              </a:rPr>
              <a:t>      </a:t>
            </a:r>
            <a:r>
              <a:rPr lang="fa-IR" sz="2000" dirty="0" smtClean="0">
                <a:cs typeface="B Nazanin" pitchFamily="2" charset="-78"/>
              </a:rPr>
              <a:t>منتشر شده در سال 2017 یا 2018 میلادی (پذیرش یا </a:t>
            </a:r>
            <a:r>
              <a:rPr lang="en-US" sz="2000" dirty="0" smtClean="0">
                <a:cs typeface="B Nazanin" pitchFamily="2" charset="-78"/>
              </a:rPr>
              <a:t>acceptance </a:t>
            </a:r>
            <a:r>
              <a:rPr lang="fa-IR" sz="2000" dirty="0" smtClean="0">
                <a:cs typeface="B Nazanin" pitchFamily="2" charset="-78"/>
              </a:rPr>
              <a:t>مقاله کافی نیست و در هنگام ارسال طرح اولیه می‌بایست مقاله منتشر شده باشد)</a:t>
            </a:r>
          </a:p>
          <a:p>
            <a:pPr algn="r" rtl="1" fontAlgn="base">
              <a:buNone/>
            </a:pPr>
            <a:r>
              <a:rPr lang="fa-IR" sz="2000" dirty="0" smtClean="0">
                <a:cs typeface="B Nazanin" pitchFamily="2" charset="-78"/>
              </a:rPr>
              <a:t/>
            </a:r>
            <a:br>
              <a:rPr lang="fa-IR" sz="2000" dirty="0" smtClean="0">
                <a:cs typeface="B Nazanin" pitchFamily="2" charset="-78"/>
              </a:rPr>
            </a:br>
            <a:r>
              <a:rPr lang="fa-IR" sz="2000" b="1" dirty="0" smtClean="0">
                <a:cs typeface="B Nazanin" pitchFamily="2" charset="-78"/>
              </a:rPr>
              <a:t> 3- محل انتشار:</a:t>
            </a:r>
            <a:r>
              <a:rPr lang="fa-IR" sz="2000" dirty="0" smtClean="0">
                <a:cs typeface="B Nazanin" pitchFamily="2" charset="-78"/>
              </a:rPr>
              <a:t> </a:t>
            </a:r>
          </a:p>
          <a:p>
            <a:pPr algn="r" rtl="1" fontAlgn="base">
              <a:buNone/>
            </a:pPr>
            <a:r>
              <a:rPr lang="fa-IR" sz="2000" dirty="0" smtClean="0">
                <a:cs typeface="B Nazanin" pitchFamily="2" charset="-78"/>
              </a:rPr>
              <a:t>          مجله‌ای با شاخص (</a:t>
            </a:r>
            <a:r>
              <a:rPr lang="en-US" sz="2000" dirty="0" smtClean="0">
                <a:cs typeface="B Nazanin" pitchFamily="2" charset="-78"/>
              </a:rPr>
              <a:t>IF (impact factor </a:t>
            </a:r>
            <a:r>
              <a:rPr lang="fa-IR" sz="2000" dirty="0" smtClean="0">
                <a:cs typeface="B Nazanin" pitchFamily="2" charset="-78"/>
              </a:rPr>
              <a:t>معادل 6 و یا بالاتر (سال 2016 میلادی) </a:t>
            </a:r>
          </a:p>
          <a:p>
            <a:pPr algn="r" rtl="1" fontAlgn="base">
              <a:buNone/>
            </a:pPr>
            <a:r>
              <a:rPr lang="fa-IR" sz="2000" dirty="0" smtClean="0">
                <a:cs typeface="B Nazanin" pitchFamily="2" charset="-78"/>
              </a:rPr>
              <a:t>         و یا مجله قرار گرفته در فهرست 5% برتر رشته‌های موضوعی مبتنی بر </a:t>
            </a:r>
            <a:r>
              <a:rPr lang="en-US" sz="2000" dirty="0" err="1" smtClean="0">
                <a:cs typeface="B Nazanin" pitchFamily="2" charset="-78"/>
              </a:rPr>
              <a:t>CiteScore</a:t>
            </a:r>
            <a:r>
              <a:rPr lang="en-US" sz="2000" dirty="0" smtClean="0">
                <a:cs typeface="B Nazanin" pitchFamily="2" charset="-78"/>
              </a:rPr>
              <a:t> </a:t>
            </a:r>
            <a:endParaRPr lang="fa-IR" sz="2000" dirty="0" smtClean="0">
              <a:cs typeface="B Nazanin" pitchFamily="2" charset="-78"/>
            </a:endParaRPr>
          </a:p>
          <a:p>
            <a:pPr algn="r" rtl="1" fontAlgn="base">
              <a:buNone/>
            </a:pPr>
            <a:endParaRPr lang="fa-IR" sz="2000" dirty="0" smtClean="0">
              <a:cs typeface="B Nazanin" pitchFamily="2" charset="-78"/>
            </a:endParaRPr>
          </a:p>
          <a:p>
            <a:pPr algn="r" rtl="1" fontAlgn="base">
              <a:buNone/>
            </a:pPr>
            <a:r>
              <a:rPr lang="fa-IR" sz="2000" dirty="0" smtClean="0">
                <a:cs typeface="B Nazanin" pitchFamily="2" charset="-78"/>
              </a:rPr>
              <a:t>     * امتیاز هر مقاله فقط یک بار و برای یک نفر (نویسنده اول یا مسؤول) قابل استفاده است. ​</a:t>
            </a:r>
            <a:br>
              <a:rPr lang="fa-IR" sz="2000" dirty="0" smtClean="0">
                <a:cs typeface="B Nazanin" pitchFamily="2" charset="-78"/>
              </a:rPr>
            </a:br>
            <a:r>
              <a:rPr lang="fa-IR" sz="2000" dirty="0" smtClean="0">
                <a:cs typeface="B Nazanin" pitchFamily="2" charset="-78"/>
              </a:rPr>
              <a:t>​ </a:t>
            </a:r>
            <a:endParaRPr lang="fa-IR" sz="2000" dirty="0">
              <a:cs typeface="B Nazanin" pitchFamily="2" charset="-78"/>
            </a:endParaRPr>
          </a:p>
        </p:txBody>
      </p:sp>
      <p:sp>
        <p:nvSpPr>
          <p:cNvPr id="4" name="Footer Placeholder 3"/>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cs typeface="B Nazanin" pitchFamily="2" charset="-78"/>
              </a:rPr>
              <a:t>​</a:t>
            </a:r>
            <a:endParaRPr lang="fa-IR" dirty="0"/>
          </a:p>
        </p:txBody>
      </p:sp>
      <p:sp>
        <p:nvSpPr>
          <p:cNvPr id="4" name="Rectangle 3"/>
          <p:cNvSpPr/>
          <p:nvPr/>
        </p:nvSpPr>
        <p:spPr>
          <a:xfrm>
            <a:off x="304800" y="2057400"/>
            <a:ext cx="8382000" cy="3416320"/>
          </a:xfrm>
          <a:prstGeom prst="rect">
            <a:avLst/>
          </a:prstGeom>
        </p:spPr>
        <p:txBody>
          <a:bodyPr wrap="square">
            <a:spAutoFit/>
          </a:bodyPr>
          <a:lstStyle/>
          <a:p>
            <a:pPr algn="r" rtl="1" fontAlgn="base">
              <a:buFont typeface="Arial" pitchFamily="34" charset="0"/>
              <a:buChar char="•"/>
            </a:pPr>
            <a:r>
              <a:rPr lang="fa-IR" sz="2400" b="1" dirty="0" smtClean="0">
                <a:cs typeface="B Nazanin" pitchFamily="2" charset="-78"/>
              </a:rPr>
              <a:t>​موضوع پروپوزال­ تحقیقاتی می‌­بایست در راستای تخصص و سوابق تحقیقاتی متقاضی اصلی باشد و عدم تحقق این شرط منجر به رد سریع </a:t>
            </a:r>
            <a:r>
              <a:rPr lang="en-US" sz="2400" b="1" dirty="0" smtClean="0">
                <a:cs typeface="B Nazanin" pitchFamily="2" charset="-78"/>
              </a:rPr>
              <a:t>fast rejection </a:t>
            </a:r>
            <a:r>
              <a:rPr lang="fa-IR" sz="2400" b="1" dirty="0" smtClean="0">
                <a:cs typeface="B Nazanin" pitchFamily="2" charset="-78"/>
              </a:rPr>
              <a:t>پروپوزال خواهد شد.</a:t>
            </a:r>
          </a:p>
          <a:p>
            <a:pPr algn="r" rtl="1" fontAlgn="base">
              <a:buFont typeface="Arial" pitchFamily="34" charset="0"/>
              <a:buChar char="•"/>
            </a:pPr>
            <a:endParaRPr lang="fa-IR" sz="2400" b="1" dirty="0" smtClean="0">
              <a:cs typeface="B Nazanin" pitchFamily="2" charset="-78"/>
            </a:endParaRPr>
          </a:p>
          <a:p>
            <a:pPr algn="r" rtl="1" fontAlgn="base">
              <a:buFont typeface="Arial" pitchFamily="34" charset="0"/>
              <a:buChar char="•"/>
            </a:pPr>
            <a:r>
              <a:rPr lang="fa-IR" sz="2400" b="1" dirty="0" smtClean="0">
                <a:cs typeface="B Nazanin" pitchFamily="2" charset="-78"/>
              </a:rPr>
              <a:t>​هزینه درخواستی از مؤسسه برای حمایت از طرح‌های مشمول این گرنت حداکثر 5۰۰ میلیون ریال می باشد. </a:t>
            </a:r>
          </a:p>
          <a:p>
            <a:pPr algn="r" rtl="1" fontAlgn="base">
              <a:buFont typeface="Arial" pitchFamily="34" charset="0"/>
              <a:buChar char="•"/>
            </a:pPr>
            <a:r>
              <a:rPr lang="fa-IR" sz="2400" b="1" dirty="0" smtClean="0">
                <a:cs typeface="B Nazanin" pitchFamily="2" charset="-78"/>
              </a:rPr>
              <a:t>​حداکثر 30 گرنت در هر فراخوان (در مجموع کمیته‌ها) تخصیص داده می‌شود.</a:t>
            </a:r>
          </a:p>
          <a:p>
            <a:pPr algn="r" rtl="1" fontAlgn="base">
              <a:buFont typeface="Arial" pitchFamily="34" charset="0"/>
              <a:buChar char="•"/>
            </a:pPr>
            <a:endParaRPr lang="fa-IR" sz="2400" b="1" dirty="0" smtClean="0">
              <a:cs typeface="B Nazanin" pitchFamily="2" charset="-78"/>
            </a:endParaRPr>
          </a:p>
          <a:p>
            <a:pPr algn="r" rtl="1" fontAlgn="base">
              <a:buFont typeface="Arial" pitchFamily="34" charset="0"/>
              <a:buChar char="•"/>
            </a:pPr>
            <a:r>
              <a:rPr lang="fa-IR" sz="2400" b="1" dirty="0" smtClean="0">
                <a:cs typeface="B Nazanin" pitchFamily="2" charset="-78"/>
              </a:rPr>
              <a:t>​سایر موارد مشابه </a:t>
            </a:r>
            <a:r>
              <a:rPr lang="fa-IR" sz="2400" b="1" dirty="0" smtClean="0">
                <a:cs typeface="B Nazanin" pitchFamily="2" charset="-78"/>
                <a:hlinkClick r:id="rId2"/>
              </a:rPr>
              <a:t>گرنت اصلی</a:t>
            </a:r>
            <a:r>
              <a:rPr lang="fa-IR" sz="2400" b="1" dirty="0" smtClean="0">
                <a:cs typeface="B Nazanin" pitchFamily="2" charset="-78"/>
              </a:rPr>
              <a:t> است.</a:t>
            </a:r>
            <a:endParaRPr lang="fa-IR" sz="2400" b="1" dirty="0">
              <a:cs typeface="B Nazanin" pitchFamily="2" charset="-78"/>
            </a:endParaRPr>
          </a:p>
        </p:txBody>
      </p:sp>
      <p:sp>
        <p:nvSpPr>
          <p:cNvPr id="5" name="Title 1"/>
          <p:cNvSpPr>
            <a:spLocks noGrp="1"/>
          </p:cNvSpPr>
          <p:nvPr>
            <p:ph type="title"/>
          </p:nvPr>
        </p:nvSpPr>
        <p:spPr>
          <a:ln>
            <a:solidFill>
              <a:srgbClr val="FF0000"/>
            </a:solidFill>
          </a:ln>
        </p:spPr>
        <p:style>
          <a:lnRef idx="1">
            <a:schemeClr val="accent3"/>
          </a:lnRef>
          <a:fillRef idx="2">
            <a:schemeClr val="accent3"/>
          </a:fillRef>
          <a:effectRef idx="1">
            <a:schemeClr val="accent3"/>
          </a:effectRef>
          <a:fontRef idx="minor">
            <a:schemeClr val="dk1"/>
          </a:fontRef>
        </p:style>
        <p:txBody>
          <a:bodyPr>
            <a:normAutofit fontScale="90000"/>
          </a:bodyPr>
          <a:lstStyle/>
          <a:p>
            <a:pPr rtl="1" fontAlgn="base"/>
            <a:r>
              <a:rPr lang="fa-IR" b="1" dirty="0" smtClean="0">
                <a:cs typeface="B Nazanin" pitchFamily="2" charset="-78"/>
              </a:rPr>
              <a:t/>
            </a:r>
            <a:br>
              <a:rPr lang="fa-IR" b="1" dirty="0" smtClean="0">
                <a:cs typeface="B Nazanin" pitchFamily="2" charset="-78"/>
              </a:rPr>
            </a:br>
            <a:r>
              <a:rPr lang="fa-IR" b="1" dirty="0" smtClean="0">
                <a:cs typeface="B Nazanin" pitchFamily="2" charset="-78"/>
              </a:rPr>
              <a:t/>
            </a:r>
            <a:br>
              <a:rPr lang="fa-IR" b="1" dirty="0" smtClean="0">
                <a:cs typeface="B Nazanin" pitchFamily="2" charset="-78"/>
              </a:rPr>
            </a:br>
            <a:r>
              <a:rPr lang="fa-IR" b="1" dirty="0" smtClean="0">
                <a:cs typeface="B Nazanin" pitchFamily="2" charset="-78"/>
              </a:rPr>
              <a:t>گرنت مقاله برتر</a:t>
            </a:r>
            <a:r>
              <a:rPr lang="en-US" b="1" dirty="0" smtClean="0">
                <a:cs typeface="B Nazanin" pitchFamily="2" charset="-78"/>
              </a:rPr>
              <a:t>Top Paper</a:t>
            </a:r>
            <a:br>
              <a:rPr lang="en-US" b="1" dirty="0" smtClean="0">
                <a:cs typeface="B Nazanin" pitchFamily="2" charset="-78"/>
              </a:rPr>
            </a:br>
            <a:r>
              <a:rPr lang="en-US" dirty="0" smtClean="0">
                <a:cs typeface="B Nazanin" pitchFamily="2" charset="-78"/>
              </a:rPr>
              <a:t/>
            </a:r>
            <a:br>
              <a:rPr lang="en-US" dirty="0" smtClean="0">
                <a:cs typeface="B Nazanin" pitchFamily="2" charset="-78"/>
              </a:rPr>
            </a:br>
            <a:endParaRPr lang="fa-IR" dirty="0">
              <a:cs typeface="B Nazanin" pitchFamily="2" charset="-78"/>
            </a:endParaRPr>
          </a:p>
        </p:txBody>
      </p:sp>
      <p:sp>
        <p:nvSpPr>
          <p:cNvPr id="6" name="Footer Placeholder 5"/>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70" name="Content Placeholder 2"/>
          <p:cNvSpPr>
            <a:spLocks noGrp="1"/>
          </p:cNvSpPr>
          <p:nvPr>
            <p:ph idx="1"/>
          </p:nvPr>
        </p:nvSpPr>
        <p:spPr>
          <a:xfrm>
            <a:off x="609600" y="1219200"/>
            <a:ext cx="6848475" cy="4876800"/>
          </a:xfrm>
        </p:spPr>
        <p:txBody>
          <a:bodyPr>
            <a:normAutofit/>
          </a:bodyPr>
          <a:lstStyle/>
          <a:p>
            <a:pPr algn="ctr">
              <a:buFontTx/>
              <a:buNone/>
            </a:pPr>
            <a:r>
              <a:rPr lang="fa-IR" sz="4800" b="1" dirty="0" smtClean="0">
                <a:latin typeface="Arial Unicode MS" pitchFamily="34" charset="-128"/>
                <a:ea typeface="Arial Unicode MS" pitchFamily="34" charset="-128"/>
                <a:cs typeface="B Arash" pitchFamily="2" charset="-78"/>
              </a:rPr>
              <a:t>گزارش فراخوان ششم </a:t>
            </a:r>
          </a:p>
          <a:p>
            <a:pPr algn="ctr">
              <a:buFontTx/>
              <a:buNone/>
            </a:pPr>
            <a:r>
              <a:rPr lang="fa-IR" sz="4800" b="1" dirty="0" smtClean="0">
                <a:latin typeface="Arial Unicode MS" pitchFamily="34" charset="-128"/>
                <a:ea typeface="Arial Unicode MS" pitchFamily="34" charset="-128"/>
                <a:cs typeface="B Arash" pitchFamily="2" charset="-78"/>
              </a:rPr>
              <a:t>گرنت های نیماد</a:t>
            </a:r>
          </a:p>
          <a:p>
            <a:pPr algn="ctr">
              <a:buFontTx/>
              <a:buNone/>
            </a:pPr>
            <a:r>
              <a:rPr lang="fa-IR" sz="4000" b="1" dirty="0" smtClean="0">
                <a:latin typeface="Arial Unicode MS" pitchFamily="34" charset="-128"/>
                <a:ea typeface="Arial Unicode MS" pitchFamily="34" charset="-128"/>
                <a:cs typeface="B Arash" pitchFamily="2" charset="-78"/>
              </a:rPr>
              <a:t>معاونت تحقیقات و فناوری</a:t>
            </a:r>
            <a:br>
              <a:rPr lang="fa-IR" sz="4000" b="1" dirty="0" smtClean="0">
                <a:latin typeface="Arial Unicode MS" pitchFamily="34" charset="-128"/>
                <a:ea typeface="Arial Unicode MS" pitchFamily="34" charset="-128"/>
                <a:cs typeface="B Arash" pitchFamily="2" charset="-78"/>
              </a:rPr>
            </a:br>
            <a:r>
              <a:rPr lang="fa-IR" sz="4000" b="1" dirty="0" smtClean="0">
                <a:latin typeface="Arial Unicode MS" pitchFamily="34" charset="-128"/>
                <a:ea typeface="Arial Unicode MS" pitchFamily="34" charset="-128"/>
                <a:cs typeface="B Arash" pitchFamily="2" charset="-78"/>
              </a:rPr>
              <a:t>دانشگاه علوم پزشکی کاشان</a:t>
            </a:r>
          </a:p>
          <a:p>
            <a:pPr algn="ctr">
              <a:buFont typeface="Wingdings 3" pitchFamily="18" charset="2"/>
              <a:buNone/>
            </a:pPr>
            <a:r>
              <a:rPr lang="fa-IR" sz="4800" b="1" dirty="0" smtClean="0">
                <a:latin typeface="Arial Unicode MS" pitchFamily="34" charset="-128"/>
                <a:ea typeface="Arial Unicode MS" pitchFamily="34" charset="-128"/>
                <a:cs typeface="B Arash" pitchFamily="2" charset="-78"/>
              </a:rPr>
              <a:t>6خرداد ماه 1397</a:t>
            </a:r>
          </a:p>
        </p:txBody>
      </p:sp>
      <p:pic>
        <p:nvPicPr>
          <p:cNvPr id="7171" name="Picture 18"/>
          <p:cNvPicPr>
            <a:picLocks noChangeAspect="1"/>
          </p:cNvPicPr>
          <p:nvPr/>
        </p:nvPicPr>
        <p:blipFill>
          <a:blip r:embed="rId3" cstate="print"/>
          <a:srcRect/>
          <a:stretch>
            <a:fillRect/>
          </a:stretch>
        </p:blipFill>
        <p:spPr bwMode="auto">
          <a:xfrm>
            <a:off x="7848600" y="533400"/>
            <a:ext cx="1052513" cy="928688"/>
          </a:xfrm>
          <a:prstGeom prst="rect">
            <a:avLst/>
          </a:prstGeom>
          <a:noFill/>
          <a:ln w="9525">
            <a:noFill/>
            <a:miter lim="800000"/>
            <a:headEnd/>
            <a:tailEnd/>
          </a:ln>
        </p:spPr>
      </p:pic>
      <p:sp>
        <p:nvSpPr>
          <p:cNvPr id="4" name="Rectangle 14"/>
          <p:cNvSpPr>
            <a:spLocks noGrp="1" noChangeArrowheads="1"/>
          </p:cNvSpPr>
          <p:nvPr>
            <p:ph type="ftr" sz="quarter" idx="11"/>
          </p:nvPr>
        </p:nvSpPr>
        <p:spPr>
          <a:xfrm>
            <a:off x="3124200" y="6251575"/>
            <a:ext cx="2895600" cy="476250"/>
          </a:xfrm>
          <a:noFill/>
        </p:spPr>
        <p:txBody>
          <a:bodyPr/>
          <a:lstStyle/>
          <a:p>
            <a:r>
              <a:rPr lang="en-US" dirty="0" err="1" smtClean="0">
                <a:solidFill>
                  <a:schemeClr val="tx1"/>
                </a:solidFill>
              </a:rPr>
              <a:t>Zohreh</a:t>
            </a:r>
            <a:r>
              <a:rPr lang="en-US" dirty="0" smtClean="0">
                <a:solidFill>
                  <a:schemeClr val="tx1"/>
                </a:solidFill>
              </a:rPr>
              <a:t> </a:t>
            </a:r>
            <a:r>
              <a:rPr lang="en-US" dirty="0" err="1" smtClean="0">
                <a:solidFill>
                  <a:schemeClr val="tx1"/>
                </a:solidFill>
              </a:rPr>
              <a:t>Azarbad</a:t>
            </a:r>
            <a:r>
              <a:rPr lang="en-US" dirty="0" smtClean="0">
                <a:solidFill>
                  <a:schemeClr val="tx1"/>
                </a:solidFill>
              </a:rPr>
              <a:t> Research Director of </a:t>
            </a:r>
            <a:r>
              <a:rPr lang="en-US" dirty="0" err="1" smtClean="0">
                <a:solidFill>
                  <a:schemeClr val="tx1"/>
                </a:solidFill>
              </a:rPr>
              <a:t>Kashan</a:t>
            </a:r>
            <a:r>
              <a:rPr lang="en-US" dirty="0" smtClean="0">
                <a:solidFill>
                  <a:schemeClr val="tx1"/>
                </a:solidFill>
              </a:rPr>
              <a:t> University of Medical Sciences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p:spPr>
        <p:style>
          <a:lnRef idx="1">
            <a:schemeClr val="accent3"/>
          </a:lnRef>
          <a:fillRef idx="2">
            <a:schemeClr val="accent3"/>
          </a:fillRef>
          <a:effectRef idx="1">
            <a:schemeClr val="accent3"/>
          </a:effectRef>
          <a:fontRef idx="minor">
            <a:schemeClr val="dk1"/>
          </a:fontRef>
        </p:style>
        <p:txBody>
          <a:bodyPr/>
          <a:lstStyle/>
          <a:p>
            <a:pPr rtl="1" fontAlgn="base"/>
            <a:r>
              <a:rPr lang="fa-IR" b="1" dirty="0" smtClean="0"/>
              <a:t>گرنت با اعتبار محدود </a:t>
            </a:r>
            <a:r>
              <a:rPr lang="en-US" b="1" dirty="0" smtClean="0">
                <a:cs typeface="+mj-cs"/>
              </a:rPr>
              <a:t>Small Grant</a:t>
            </a:r>
            <a:endParaRPr lang="en-US" b="1" dirty="0">
              <a:cs typeface="+mj-cs"/>
            </a:endParaRPr>
          </a:p>
        </p:txBody>
      </p:sp>
      <p:sp>
        <p:nvSpPr>
          <p:cNvPr id="3" name="Content Placeholder 2"/>
          <p:cNvSpPr>
            <a:spLocks noGrp="1"/>
          </p:cNvSpPr>
          <p:nvPr>
            <p:ph idx="1"/>
          </p:nvPr>
        </p:nvSpPr>
        <p:spPr>
          <a:xfrm>
            <a:off x="228600" y="1600200"/>
            <a:ext cx="8686800" cy="4525963"/>
          </a:xfrm>
        </p:spPr>
        <p:txBody>
          <a:bodyPr/>
          <a:lstStyle/>
          <a:p>
            <a:pPr algn="r" rtl="1">
              <a:buClr>
                <a:srgbClr val="C00000"/>
              </a:buClr>
              <a:buFont typeface="Wingdings" pitchFamily="2" charset="2"/>
              <a:buChar char="v"/>
            </a:pPr>
            <a:r>
              <a:rPr lang="fa-IR" dirty="0" smtClean="0">
                <a:cs typeface="B Nazanin" pitchFamily="2" charset="-78"/>
              </a:rPr>
              <a:t>گرنت با اعتبار محدود برای اولین بار در فراخوان ششم (خردادماه ۱۳۹۷) مؤسسه راه‌اندازی شده است.</a:t>
            </a:r>
          </a:p>
          <a:p>
            <a:pPr algn="just" rtl="1">
              <a:buClr>
                <a:srgbClr val="C00000"/>
              </a:buClr>
              <a:buFont typeface="Wingdings" pitchFamily="2" charset="2"/>
              <a:buChar char="v"/>
            </a:pPr>
            <a:r>
              <a:rPr lang="fa-IR" dirty="0" smtClean="0">
                <a:cs typeface="B Nazanin" pitchFamily="2" charset="-78"/>
              </a:rPr>
              <a:t> این گرنت به منظور توسعه حمایت‌های مؤسسه از پروپوزال ‌های تحقیقاتی اعضای هیأت علمی دانشگاه‌هایی که تاکنون موفق به جذب گرنت‌های مؤسسه نشده‌اند و در راستای توسعه و تمرکز فعالیت‌های پژوهشی اعضای هیأت علمی آن در یک حیطه موضوعی می‌باشد.</a:t>
            </a:r>
            <a:endParaRPr lang="fa-IR" dirty="0">
              <a:cs typeface="B Nazanin" pitchFamily="2" charset="-78"/>
            </a:endParaRPr>
          </a:p>
        </p:txBody>
      </p:sp>
      <p:sp>
        <p:nvSpPr>
          <p:cNvPr id="5" name="Footer Placeholder 4"/>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534400" cy="6781800"/>
          </a:xfrm>
        </p:spPr>
        <p:txBody>
          <a:bodyPr>
            <a:noAutofit/>
          </a:bodyPr>
          <a:lstStyle/>
          <a:p>
            <a:pPr algn="r" rtl="1" fontAlgn="base">
              <a:buClr>
                <a:srgbClr val="C00000"/>
              </a:buClr>
              <a:buFont typeface="Wingdings" pitchFamily="2" charset="2"/>
              <a:buChar char="v"/>
            </a:pPr>
            <a:r>
              <a:rPr lang="fa-IR" sz="2400" dirty="0" smtClean="0">
                <a:cs typeface="B Nazanin" pitchFamily="2" charset="-78"/>
              </a:rPr>
              <a:t>متقاضی اصلی می‌بایست عضو هیأت علمی دانشگاه‌ها/ مراکز تحقیقاتی علوم پزشکی (وابسته به وزارت بهداشت، درمان و آموزش پزشکی) باشد.</a:t>
            </a:r>
          </a:p>
          <a:p>
            <a:pPr algn="r" rtl="1" fontAlgn="base">
              <a:buClr>
                <a:srgbClr val="C00000"/>
              </a:buClr>
              <a:buFont typeface="Wingdings" pitchFamily="2" charset="2"/>
              <a:buChar char="v"/>
            </a:pPr>
            <a:r>
              <a:rPr lang="fa-IR" sz="2400" dirty="0" smtClean="0">
                <a:cs typeface="B Nazanin" pitchFamily="2" charset="-78"/>
              </a:rPr>
              <a:t>​ با توجه به هدف ارایه گرنت با اعتبار محدود، این گرنت به اعضای هیأت علمی </a:t>
            </a:r>
            <a:r>
              <a:rPr lang="fa-IR" sz="2400" b="1" dirty="0" smtClean="0">
                <a:cs typeface="B Nazanin" pitchFamily="2" charset="-78"/>
              </a:rPr>
              <a:t>دانشگاهها/ مراکز تحقیقاتی علوم پزشکی </a:t>
            </a:r>
            <a:r>
              <a:rPr lang="fa-IR" sz="2400" b="1" u="sng" dirty="0" smtClean="0">
                <a:cs typeface="B Nazanin" pitchFamily="2" charset="-78"/>
              </a:rPr>
              <a:t>مستقر در شهر تهران</a:t>
            </a:r>
            <a:r>
              <a:rPr lang="fa-IR" sz="2400" b="1" dirty="0" smtClean="0">
                <a:cs typeface="B Nazanin" pitchFamily="2" charset="-78"/>
              </a:rPr>
              <a:t> و دانشگاه­‌ها/ مراکز تحقیقاتی علوم پزشکی شیراز، مشهد، اصفهان، تبریز، کرمان و اهواز </a:t>
            </a:r>
            <a:r>
              <a:rPr lang="fa-IR" sz="2400" b="1" u="sng" dirty="0" smtClean="0">
                <a:cs typeface="B Nazanin" pitchFamily="2" charset="-78"/>
              </a:rPr>
              <a:t>تعلق نمی­‌گیرد.</a:t>
            </a:r>
            <a:r>
              <a:rPr lang="fa-IR" sz="2400" dirty="0" smtClean="0">
                <a:cs typeface="B Nazanin" pitchFamily="2" charset="-78"/>
              </a:rPr>
              <a:t/>
            </a:r>
            <a:br>
              <a:rPr lang="fa-IR" sz="2400" dirty="0" smtClean="0">
                <a:cs typeface="B Nazanin" pitchFamily="2" charset="-78"/>
              </a:rPr>
            </a:br>
            <a:r>
              <a:rPr lang="fa-IR" sz="2400" b="1" dirty="0" smtClean="0">
                <a:cs typeface="B Nazanin" pitchFamily="2" charset="-78"/>
              </a:rPr>
              <a:t>           </a:t>
            </a:r>
            <a:r>
              <a:rPr lang="fa-IR" sz="2400" dirty="0" smtClean="0">
                <a:cs typeface="B Nazanin" pitchFamily="2" charset="-78"/>
              </a:rPr>
              <a:t>​ ​ </a:t>
            </a:r>
          </a:p>
          <a:p>
            <a:pPr algn="r" rtl="1" fontAlgn="base">
              <a:buClr>
                <a:srgbClr val="C00000"/>
              </a:buClr>
              <a:buFont typeface="Wingdings" pitchFamily="2" charset="2"/>
              <a:buChar char="v"/>
            </a:pPr>
            <a:r>
              <a:rPr lang="fa-IR" sz="2400" dirty="0" smtClean="0">
                <a:cs typeface="B Nazanin" pitchFamily="2" charset="-78"/>
              </a:rPr>
              <a:t>پروپوزال تحقیقاتی ارایه شده در این گرنت ‌می‌بایست بر اولویت‌های ارایه شده توسط کمیته‌های مؤسسه منطبق بوده و از نظر </a:t>
            </a:r>
            <a:r>
              <a:rPr lang="fa-IR" sz="2400" b="1" dirty="0" smtClean="0">
                <a:cs typeface="B Nazanin" pitchFamily="2" charset="-78"/>
              </a:rPr>
              <a:t>دامنه موضوع، محتوا و متدولوژی فراتر از پروپوزال‌های مصوب دانشگاهی </a:t>
            </a:r>
            <a:r>
              <a:rPr lang="fa-IR" sz="2400" dirty="0" smtClean="0">
                <a:cs typeface="B Nazanin" pitchFamily="2" charset="-78"/>
              </a:rPr>
              <a:t>باشد. </a:t>
            </a:r>
          </a:p>
          <a:p>
            <a:pPr algn="r" rtl="1" fontAlgn="base">
              <a:buClr>
                <a:srgbClr val="C00000"/>
              </a:buClr>
              <a:buFont typeface="Wingdings" pitchFamily="2" charset="2"/>
              <a:buChar char="v"/>
            </a:pPr>
            <a:r>
              <a:rPr lang="fa-IR" sz="2400" dirty="0" smtClean="0">
                <a:cs typeface="B Nazanin" pitchFamily="2" charset="-78"/>
              </a:rPr>
              <a:t>​موضوع پروپوزال­ تحقیقاتی می بایست در راستای تخصص و سوابق تحقیقاتی متقاضی اصلی باشد و عدم تحقق این شرط منجر به رد سریع </a:t>
            </a:r>
            <a:r>
              <a:rPr lang="en-US" sz="2400" dirty="0" smtClean="0">
                <a:cs typeface="B Nazanin" pitchFamily="2" charset="-78"/>
              </a:rPr>
              <a:t>fast rejection </a:t>
            </a:r>
            <a:r>
              <a:rPr lang="fa-IR" sz="2400" dirty="0" smtClean="0">
                <a:cs typeface="B Nazanin" pitchFamily="2" charset="-78"/>
              </a:rPr>
              <a:t>پروپوزال خواهد شد.</a:t>
            </a:r>
          </a:p>
          <a:p>
            <a:pPr algn="r" rtl="1" fontAlgn="base">
              <a:buClr>
                <a:srgbClr val="C00000"/>
              </a:buClr>
              <a:buFont typeface="Wingdings" pitchFamily="2" charset="2"/>
              <a:buChar char="v"/>
            </a:pPr>
            <a:r>
              <a:rPr lang="fa-IR" sz="2400" dirty="0" smtClean="0">
                <a:cs typeface="B Nazanin" pitchFamily="2" charset="-78"/>
              </a:rPr>
              <a:t>​هزینه درخواستی از مؤسسه برای حمایت از طرح‌های مشمول این گرنت می‌بایست حداکثر 5۰۰ میلیون ریال باشد. </a:t>
            </a:r>
          </a:p>
          <a:p>
            <a:pPr algn="r" rtl="1" fontAlgn="base">
              <a:buClr>
                <a:srgbClr val="C00000"/>
              </a:buClr>
              <a:buFont typeface="Wingdings" pitchFamily="2" charset="2"/>
              <a:buChar char="v"/>
            </a:pPr>
            <a:r>
              <a:rPr lang="fa-IR" sz="2400" dirty="0" smtClean="0">
                <a:cs typeface="B Nazanin" pitchFamily="2" charset="-78"/>
              </a:rPr>
              <a:t>​حداکثر 30 گرنت در هر فراخوان (در مجموع کمیته‌ها) تخصیص داده می‌شود.</a:t>
            </a:r>
          </a:p>
          <a:p>
            <a:pPr algn="r" rtl="1" fontAlgn="base">
              <a:buClr>
                <a:srgbClr val="C00000"/>
              </a:buClr>
              <a:buFont typeface="Wingdings" pitchFamily="2" charset="2"/>
              <a:buChar char="v"/>
            </a:pPr>
            <a:r>
              <a:rPr lang="fa-IR" sz="2400" dirty="0" smtClean="0">
                <a:cs typeface="B Nazanin" pitchFamily="2" charset="-78"/>
              </a:rPr>
              <a:t>سایر موارد مشابه </a:t>
            </a:r>
            <a:r>
              <a:rPr lang="fa-IR" sz="2400" dirty="0" smtClean="0">
                <a:cs typeface="B Nazanin" pitchFamily="2" charset="-78"/>
                <a:hlinkClick r:id="rId2"/>
              </a:rPr>
              <a:t>گرنت اصلی</a:t>
            </a:r>
            <a:r>
              <a:rPr lang="fa-IR" sz="2400" dirty="0" smtClean="0">
                <a:cs typeface="B Nazanin" pitchFamily="2" charset="-78"/>
              </a:rPr>
              <a:t> است.</a:t>
            </a:r>
          </a:p>
          <a:p>
            <a:pPr algn="r" rtl="1"/>
            <a:endParaRPr lang="fa-IR" sz="2400" dirty="0">
              <a:cs typeface="B Nazanin" pitchFamily="2" charset="-78"/>
            </a:endParaRPr>
          </a:p>
        </p:txBody>
      </p:sp>
      <p:sp>
        <p:nvSpPr>
          <p:cNvPr id="4" name="Footer Placeholder 3"/>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p:spPr>
        <p:style>
          <a:lnRef idx="1">
            <a:schemeClr val="accent3"/>
          </a:lnRef>
          <a:fillRef idx="2">
            <a:schemeClr val="accent3"/>
          </a:fillRef>
          <a:effectRef idx="1">
            <a:schemeClr val="accent3"/>
          </a:effectRef>
          <a:fontRef idx="minor">
            <a:schemeClr val="dk1"/>
          </a:fontRef>
        </p:style>
        <p:txBody>
          <a:bodyPr/>
          <a:lstStyle/>
          <a:p>
            <a:r>
              <a:rPr lang="fa-IR" b="1" dirty="0" smtClean="0"/>
              <a:t>فراخوان ششم</a:t>
            </a:r>
            <a:endParaRPr lang="fa-IR" dirty="0"/>
          </a:p>
        </p:txBody>
      </p:sp>
      <p:sp>
        <p:nvSpPr>
          <p:cNvPr id="3" name="Content Placeholder 2"/>
          <p:cNvSpPr>
            <a:spLocks noGrp="1"/>
          </p:cNvSpPr>
          <p:nvPr>
            <p:ph idx="1"/>
          </p:nvPr>
        </p:nvSpPr>
        <p:spPr/>
        <p:txBody>
          <a:bodyPr/>
          <a:lstStyle/>
          <a:p>
            <a:pPr algn="ctr" rtl="1"/>
            <a:r>
              <a:rPr lang="fa-IR" dirty="0" smtClean="0"/>
              <a:t> مهلت دریافت طرح های تحقیقاتی اولیه یا پیش-پروپوزال </a:t>
            </a:r>
            <a:r>
              <a:rPr lang="en-US" dirty="0" smtClean="0"/>
              <a:t>pre-proposals </a:t>
            </a:r>
            <a:r>
              <a:rPr lang="fa-IR" dirty="0" smtClean="0"/>
              <a:t> از اول خردادماه لغایت ۳۱ خردادماه ۱۳۹۷ می باشد .</a:t>
            </a:r>
          </a:p>
          <a:p>
            <a:pPr algn="ctr" rtl="1">
              <a:buNone/>
            </a:pPr>
            <a:r>
              <a:rPr lang="fa-IR" dirty="0" smtClean="0"/>
              <a:t> </a:t>
            </a:r>
            <a:br>
              <a:rPr lang="fa-IR" dirty="0" smtClean="0"/>
            </a:br>
            <a:r>
              <a:rPr lang="fa-IR" dirty="0" smtClean="0"/>
              <a:t>لازم به ذکر است مهلت دریافت طرح ها تمدید نمی گردد.</a:t>
            </a:r>
          </a:p>
          <a:p>
            <a:pPr algn="ctr" rtl="1"/>
            <a:endParaRPr lang="fa-IR" dirty="0"/>
          </a:p>
        </p:txBody>
      </p:sp>
      <p:sp>
        <p:nvSpPr>
          <p:cNvPr id="4" name="Footer Placeholder 3"/>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609600"/>
            <a:ext cx="7543800" cy="5632311"/>
          </a:xfrm>
          <a:prstGeom prst="rect">
            <a:avLst/>
          </a:prstGeom>
          <a:ln>
            <a:solidFill>
              <a:srgbClr val="FF0000"/>
            </a:solidFill>
          </a:ln>
        </p:spPr>
        <p:style>
          <a:lnRef idx="1">
            <a:schemeClr val="accent4"/>
          </a:lnRef>
          <a:fillRef idx="2">
            <a:schemeClr val="accent4"/>
          </a:fillRef>
          <a:effectRef idx="1">
            <a:schemeClr val="accent4"/>
          </a:effectRef>
          <a:fontRef idx="minor">
            <a:schemeClr val="dk1"/>
          </a:fontRef>
        </p:style>
        <p:txBody>
          <a:bodyPr wrap="square">
            <a:spAutoFit/>
          </a:bodyPr>
          <a:lstStyle/>
          <a:p>
            <a:pPr algn="ctr" rtl="1" fontAlgn="base"/>
            <a:endParaRPr lang="fa-IR" sz="3600" dirty="0" smtClean="0">
              <a:cs typeface="B Nazanin" pitchFamily="2" charset="-78"/>
            </a:endParaRPr>
          </a:p>
          <a:p>
            <a:pPr algn="ctr" rtl="1" fontAlgn="base"/>
            <a:r>
              <a:rPr lang="fa-IR" sz="3600" b="1" dirty="0" smtClean="0">
                <a:cs typeface="B Nazanin" pitchFamily="2" charset="-78"/>
              </a:rPr>
              <a:t>رئیس مرکز: </a:t>
            </a:r>
            <a:r>
              <a:rPr lang="fa-IR" sz="3600" dirty="0" smtClean="0">
                <a:cs typeface="B Nazanin" pitchFamily="2" charset="-78"/>
              </a:rPr>
              <a:t>آقای دکتر رضا ملک‌زاده</a:t>
            </a:r>
          </a:p>
          <a:p>
            <a:pPr algn="ctr" rtl="1" fontAlgn="base"/>
            <a:endParaRPr lang="fa-IR" sz="3600" b="1" dirty="0" smtClean="0">
              <a:cs typeface="B Nazanin" pitchFamily="2" charset="-78"/>
            </a:endParaRPr>
          </a:p>
          <a:p>
            <a:pPr algn="ctr" rtl="1" fontAlgn="base"/>
            <a:r>
              <a:rPr lang="fa-IR" sz="3600" dirty="0" smtClean="0">
                <a:cs typeface="B Nazanin" pitchFamily="2" charset="-78"/>
              </a:rPr>
              <a:t>آدرس:تهران، خیابان فاطمی غربی، ابتدای خیابان بعثت، پلاک ۲۱، موسسه ملی توسعه تحقیقات پزشکی ایران </a:t>
            </a:r>
            <a:r>
              <a:rPr lang="en-US" sz="3600" dirty="0" smtClean="0">
                <a:cs typeface="B Nazanin" pitchFamily="2" charset="-78"/>
              </a:rPr>
              <a:t>NIMAD</a:t>
            </a:r>
          </a:p>
          <a:p>
            <a:pPr algn="ctr" rtl="1" fontAlgn="base"/>
            <a:r>
              <a:rPr lang="fa-IR" sz="3600" dirty="0" smtClean="0">
                <a:cs typeface="B Nazanin" pitchFamily="2" charset="-78"/>
              </a:rPr>
              <a:t>کدپستی: ۱۴۱۹۶۹۳۱۱۱</a:t>
            </a:r>
          </a:p>
          <a:p>
            <a:pPr algn="ctr" rtl="1" fontAlgn="base"/>
            <a:r>
              <a:rPr lang="fa-IR" sz="3600" dirty="0" smtClean="0">
                <a:cs typeface="B Nazanin" pitchFamily="2" charset="-78"/>
              </a:rPr>
              <a:t>تلفن تماس: ۶۶۹۰۰۹۲۰-۶۶۹۳۸۰۳۷</a:t>
            </a:r>
          </a:p>
          <a:p>
            <a:pPr algn="ctr" rtl="1" fontAlgn="base"/>
            <a:r>
              <a:rPr lang="fa-IR" sz="3600" dirty="0" smtClean="0">
                <a:cs typeface="B Nazanin" pitchFamily="2" charset="-78"/>
              </a:rPr>
              <a:t>پست الکترونیک:</a:t>
            </a:r>
            <a:r>
              <a:rPr lang="en-US" sz="3600" dirty="0" smtClean="0"/>
              <a:t/>
            </a:r>
            <a:br>
              <a:rPr lang="en-US" sz="3600" dirty="0" smtClean="0"/>
            </a:br>
            <a:r>
              <a:rPr lang="en-US" sz="3600" dirty="0" smtClean="0"/>
              <a:t>NIMAD@RESEARCH.AC.IR</a:t>
            </a:r>
            <a:endParaRPr lang="fa-IR" sz="3600" dirty="0">
              <a:cs typeface="B Nazanin" pitchFamily="2" charset="-78"/>
            </a:endParaRPr>
          </a:p>
        </p:txBody>
      </p:sp>
      <p:sp>
        <p:nvSpPr>
          <p:cNvPr id="6" name="Footer Placeholder 5"/>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Institute for Medical Research &amp; Development, NIMAD)</a:t>
            </a:r>
            <a:endParaRPr lang="fa-IR" dirty="0"/>
          </a:p>
        </p:txBody>
      </p:sp>
      <p:sp>
        <p:nvSpPr>
          <p:cNvPr id="3" name="Content Placeholder 2"/>
          <p:cNvSpPr>
            <a:spLocks noGrp="1"/>
          </p:cNvSpPr>
          <p:nvPr>
            <p:ph idx="1"/>
          </p:nvPr>
        </p:nvSpPr>
        <p:spPr/>
        <p:txBody>
          <a:bodyPr/>
          <a:lstStyle/>
          <a:p>
            <a:endParaRPr lang="fa-IR"/>
          </a:p>
        </p:txBody>
      </p:sp>
      <p:pic>
        <p:nvPicPr>
          <p:cNvPr id="2051" name="Picture 3"/>
          <p:cNvPicPr>
            <a:picLocks noChangeAspect="1" noChangeArrowheads="1"/>
          </p:cNvPicPr>
          <p:nvPr/>
        </p:nvPicPr>
        <p:blipFill>
          <a:blip r:embed="rId2" cstate="print"/>
          <a:srcRect/>
          <a:stretch>
            <a:fillRect/>
          </a:stretch>
        </p:blipFill>
        <p:spPr bwMode="auto">
          <a:xfrm>
            <a:off x="76200" y="0"/>
            <a:ext cx="8973023" cy="67437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t/>
            </a:r>
            <a:br>
              <a:rPr lang="fa-IR" b="1" dirty="0" smtClean="0"/>
            </a:br>
            <a:endParaRPr lang="fa-IR" dirty="0"/>
          </a:p>
        </p:txBody>
      </p:sp>
      <p:sp>
        <p:nvSpPr>
          <p:cNvPr id="3" name="Content Placeholder 2"/>
          <p:cNvSpPr>
            <a:spLocks noGrp="1"/>
          </p:cNvSpPr>
          <p:nvPr>
            <p:ph idx="1"/>
          </p:nvPr>
        </p:nvSpPr>
        <p:spPr>
          <a:xfrm>
            <a:off x="457200" y="762000"/>
            <a:ext cx="8229600" cy="5334000"/>
          </a:xfrm>
        </p:spPr>
        <p:txBody>
          <a:bodyPr>
            <a:normAutofit/>
          </a:bodyPr>
          <a:lstStyle/>
          <a:p>
            <a:pPr algn="ctr" rtl="1">
              <a:buNone/>
            </a:pPr>
            <a:r>
              <a:rPr lang="fa-IR" b="1" dirty="0" smtClean="0">
                <a:cs typeface="B Nazanin" pitchFamily="2" charset="-78"/>
              </a:rPr>
              <a:t>مؤسسه ملی توسعه تحقیقات علوم پزشکی ایران</a:t>
            </a:r>
          </a:p>
          <a:p>
            <a:pPr algn="r" rtl="1">
              <a:buNone/>
            </a:pPr>
            <a:r>
              <a:rPr lang="fa-IR" dirty="0" smtClean="0">
                <a:cs typeface="B Nazanin" pitchFamily="2" charset="-78"/>
              </a:rPr>
              <a:t> </a:t>
            </a:r>
          </a:p>
          <a:p>
            <a:pPr algn="r" rtl="1"/>
            <a:r>
              <a:rPr lang="fa-IR" dirty="0" smtClean="0">
                <a:cs typeface="B Nazanin" pitchFamily="2" charset="-78"/>
              </a:rPr>
              <a:t>بر اساس اولویت‌های تحقیقاتی فراخوان شده از طرح‌های تحقیقاتی حمایت مالی می‌کند.​ </a:t>
            </a:r>
          </a:p>
          <a:p>
            <a:pPr algn="just" rtl="1"/>
            <a:r>
              <a:rPr lang="fa-IR" dirty="0" smtClean="0">
                <a:cs typeface="B Nazanin" pitchFamily="2" charset="-78"/>
              </a:rPr>
              <a:t>اولویت‌های تحقیقاتی مؤسسه توسط هفت کمیته علمی مؤسسه که از صاحبنظران هر حیطه تشکیل شده تعیین می‌شود. برای اطلاع از اولویت هر کمیته به صفحات اختصاصی هر کمیته مراجعه کنید..</a:t>
            </a:r>
            <a:endParaRPr lang="fa-IR" dirty="0">
              <a:cs typeface="B Nazanin" pitchFamily="2" charset="-78"/>
            </a:endParaRPr>
          </a:p>
        </p:txBody>
      </p:sp>
      <p:sp>
        <p:nvSpPr>
          <p:cNvPr id="4" name="Footer Placeholder 3"/>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599"/>
            <a:ext cx="7772400" cy="1447801"/>
          </a:xfrm>
        </p:spPr>
        <p:txBody>
          <a:bodyPr>
            <a:normAutofit fontScale="90000"/>
          </a:bodyPr>
          <a:lstStyle/>
          <a:p>
            <a:r>
              <a:rPr lang="fa-IR" b="1" dirty="0" smtClean="0"/>
              <a:t>راهنمای متقاضیان گرنت‌های تحقیقاتی</a:t>
            </a:r>
            <a:br>
              <a:rPr lang="fa-IR" b="1" dirty="0" smtClean="0"/>
            </a:br>
            <a:r>
              <a:rPr lang="en-US" b="1" dirty="0" smtClean="0"/>
              <a:t> </a:t>
            </a:r>
            <a:r>
              <a:rPr lang="en-US" b="1" dirty="0" smtClean="0">
                <a:hlinkClick r:id="rId2"/>
              </a:rPr>
              <a:t>http://nimad.ac.ir</a:t>
            </a:r>
            <a:r>
              <a:rPr lang="en-US" b="1" dirty="0" smtClean="0"/>
              <a:t/>
            </a:r>
            <a:br>
              <a:rPr lang="en-US" b="1" dirty="0" smtClean="0"/>
            </a:br>
            <a:r>
              <a:rPr lang="en-US" b="1" dirty="0" smtClean="0"/>
              <a:t/>
            </a:r>
            <a:br>
              <a:rPr lang="en-US" b="1" dirty="0" smtClean="0"/>
            </a:br>
            <a:endParaRPr lang="fa-IR" dirty="0"/>
          </a:p>
        </p:txBody>
      </p:sp>
      <p:sp>
        <p:nvSpPr>
          <p:cNvPr id="3" name="Subtitle 2"/>
          <p:cNvSpPr>
            <a:spLocks noGrp="1"/>
          </p:cNvSpPr>
          <p:nvPr>
            <p:ph type="subTitle" idx="1"/>
          </p:nvPr>
        </p:nvSpPr>
        <p:spPr>
          <a:xfrm>
            <a:off x="381000" y="1600200"/>
            <a:ext cx="8077200" cy="4648200"/>
          </a:xfrm>
          <a:solidFill>
            <a:schemeClr val="accent3">
              <a:lumMod val="60000"/>
              <a:lumOff val="40000"/>
            </a:schemeClr>
          </a:solidFill>
        </p:spPr>
        <p:txBody>
          <a:bodyPr>
            <a:noAutofit/>
          </a:bodyPr>
          <a:lstStyle/>
          <a:p>
            <a:pPr defTabSz="360000" rtl="1">
              <a:buFont typeface="Arial" pitchFamily="34" charset="0"/>
              <a:buChar char="•"/>
            </a:pPr>
            <a:r>
              <a:rPr lang="fa-IR" sz="5400" b="1" dirty="0" smtClean="0">
                <a:solidFill>
                  <a:schemeClr val="tx1"/>
                </a:solidFill>
                <a:cs typeface="B Nazanin" pitchFamily="2" charset="-78"/>
              </a:rPr>
              <a:t>گرنت اصلی</a:t>
            </a:r>
          </a:p>
          <a:p>
            <a:pPr defTabSz="360000" rtl="1">
              <a:buFont typeface="Arial" pitchFamily="34" charset="0"/>
              <a:buChar char="•"/>
            </a:pPr>
            <a:r>
              <a:rPr lang="fa-IR" sz="5400" b="1" dirty="0" smtClean="0">
                <a:solidFill>
                  <a:schemeClr val="tx1"/>
                </a:solidFill>
                <a:cs typeface="B Nazanin" pitchFamily="2" charset="-78"/>
              </a:rPr>
              <a:t>گرنت محقق جوان</a:t>
            </a:r>
          </a:p>
          <a:p>
            <a:pPr defTabSz="360000" rtl="1"/>
            <a:r>
              <a:rPr lang="fa-IR" sz="5400" b="1" dirty="0" smtClean="0">
                <a:solidFill>
                  <a:schemeClr val="tx1"/>
                </a:solidFill>
                <a:cs typeface="B Nazanin" pitchFamily="2" charset="-78"/>
              </a:rPr>
              <a:t>گرنت با اعتبار محدود</a:t>
            </a:r>
          </a:p>
          <a:p>
            <a:pPr defTabSz="360000" rtl="1">
              <a:buFont typeface="Arial" pitchFamily="34" charset="0"/>
              <a:buChar char="•"/>
            </a:pPr>
            <a:r>
              <a:rPr lang="fa-IR" sz="5400" b="1" dirty="0" smtClean="0">
                <a:solidFill>
                  <a:schemeClr val="tx1"/>
                </a:solidFill>
                <a:cs typeface="B Nazanin" pitchFamily="2" charset="-78"/>
              </a:rPr>
              <a:t> گرنت مقاله برتر</a:t>
            </a:r>
          </a:p>
          <a:p>
            <a:endParaRPr lang="fa-IR" sz="4400" dirty="0"/>
          </a:p>
        </p:txBody>
      </p:sp>
      <p:sp>
        <p:nvSpPr>
          <p:cNvPr id="4" name="Footer Placeholder 3"/>
          <p:cNvSpPr>
            <a:spLocks noGrp="1"/>
          </p:cNvSpPr>
          <p:nvPr>
            <p:ph type="ftr" sz="quarter" idx="11"/>
          </p:nvPr>
        </p:nvSpPr>
        <p:spPr/>
        <p:txBody>
          <a:bodyPr/>
          <a:lstStyle/>
          <a:p>
            <a:r>
              <a:rPr lang="en-US" dirty="0" err="1" smtClean="0"/>
              <a:t>Zohreh</a:t>
            </a:r>
            <a:r>
              <a:rPr lang="en-US" dirty="0" smtClean="0"/>
              <a:t> </a:t>
            </a:r>
            <a:r>
              <a:rPr lang="en-US" dirty="0" err="1" smtClean="0"/>
              <a:t>Azarbad</a:t>
            </a:r>
            <a:r>
              <a:rPr lang="en-US" dirty="0" smtClean="0"/>
              <a:t> Research Director of </a:t>
            </a:r>
            <a:r>
              <a:rPr lang="en-US" dirty="0" err="1" smtClean="0"/>
              <a:t>Kashan</a:t>
            </a:r>
            <a:r>
              <a:rPr lang="en-US" dirty="0" smtClean="0"/>
              <a:t> University of Medical Sciences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fa-IR" b="1" dirty="0" smtClean="0">
                <a:cs typeface="B Nazanin" pitchFamily="2" charset="-78"/>
              </a:rPr>
              <a:t>کمیته های علمی نیماد</a:t>
            </a:r>
            <a:endParaRPr lang="fa-IR" b="1" dirty="0">
              <a:cs typeface="B Nazanin" pitchFamily="2" charset="-78"/>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152400" y="2590800"/>
            <a:ext cx="8797334" cy="2390493"/>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style>
          <a:lnRef idx="1">
            <a:schemeClr val="accent3"/>
          </a:lnRef>
          <a:fillRef idx="2">
            <a:schemeClr val="accent3"/>
          </a:fillRef>
          <a:effectRef idx="1">
            <a:schemeClr val="accent3"/>
          </a:effectRef>
          <a:fontRef idx="minor">
            <a:schemeClr val="dk1"/>
          </a:fontRef>
        </p:style>
        <p:txBody>
          <a:bodyPr>
            <a:noAutofit/>
          </a:bodyPr>
          <a:lstStyle/>
          <a:p>
            <a:r>
              <a:rPr lang="fa-IR" sz="3600" b="1" dirty="0" smtClean="0">
                <a:solidFill>
                  <a:srgbClr val="FF0000"/>
                </a:solidFill>
                <a:cs typeface="B Nazanin" pitchFamily="2" charset="-78"/>
              </a:rPr>
              <a:t>اولویت‌های </a:t>
            </a:r>
            <a:br>
              <a:rPr lang="fa-IR" sz="3600" b="1" dirty="0" smtClean="0">
                <a:solidFill>
                  <a:srgbClr val="FF0000"/>
                </a:solidFill>
                <a:cs typeface="B Nazanin" pitchFamily="2" charset="-78"/>
              </a:rPr>
            </a:br>
            <a:r>
              <a:rPr lang="fa-IR" sz="3600" b="1" dirty="0" smtClean="0">
                <a:solidFill>
                  <a:srgbClr val="FF0000"/>
                </a:solidFill>
                <a:cs typeface="B Nazanin" pitchFamily="2" charset="-78"/>
              </a:rPr>
              <a:t>کمیته آسیب‌شناسی، ژنتیک و سلول‌های بنیادی</a:t>
            </a:r>
            <a:endParaRPr lang="fa-IR" sz="3600" dirty="0">
              <a:solidFill>
                <a:srgbClr val="FF0000"/>
              </a:solidFill>
              <a:cs typeface="B Nazanin" pitchFamily="2" charset="-78"/>
            </a:endParaRPr>
          </a:p>
        </p:txBody>
      </p:sp>
      <p:sp>
        <p:nvSpPr>
          <p:cNvPr id="3" name="Content Placeholder 2"/>
          <p:cNvSpPr>
            <a:spLocks noGrp="1"/>
          </p:cNvSpPr>
          <p:nvPr>
            <p:ph idx="1"/>
          </p:nvPr>
        </p:nvSpPr>
        <p:spPr>
          <a:xfrm>
            <a:off x="381000" y="1371600"/>
            <a:ext cx="8458200" cy="5105400"/>
          </a:xfrm>
        </p:spPr>
        <p:txBody>
          <a:bodyPr>
            <a:noAutofit/>
          </a:bodyPr>
          <a:lstStyle/>
          <a:p>
            <a:pPr algn="r" rtl="1"/>
            <a:r>
              <a:rPr lang="fa-IR" sz="2000" dirty="0" smtClean="0">
                <a:cs typeface="B Nazanin" pitchFamily="2" charset="-78"/>
              </a:rPr>
              <a:t>سلول درمانی(انواع سلول‌ها) و مهندسی ژنتیک در بیماری‌ها به خصوص بیماری‌های شایع</a:t>
            </a:r>
          </a:p>
          <a:p>
            <a:pPr algn="r" rtl="1"/>
            <a:r>
              <a:rPr lang="fa-IR" sz="2000" dirty="0" smtClean="0">
                <a:cs typeface="B Nazanin" pitchFamily="2" charset="-78"/>
              </a:rPr>
              <a:t>سلول‌های بنیادی در سرطان‌ها و بیماری‌های شایع</a:t>
            </a:r>
          </a:p>
          <a:p>
            <a:pPr algn="r" rtl="1"/>
            <a:r>
              <a:rPr lang="fa-IR" sz="2000" dirty="0" smtClean="0">
                <a:cs typeface="B Nazanin" pitchFamily="2" charset="-78"/>
              </a:rPr>
              <a:t>پزشکی باز ساختی و مهندسی سلول، بافت و ارگان</a:t>
            </a:r>
          </a:p>
          <a:p>
            <a:pPr algn="r" rtl="1"/>
            <a:r>
              <a:rPr lang="fa-IR" sz="2000" dirty="0" smtClean="0">
                <a:cs typeface="B Nazanin" pitchFamily="2" charset="-78"/>
              </a:rPr>
              <a:t>اپی‌ژنتیک و نقش </a:t>
            </a:r>
            <a:r>
              <a:rPr lang="en-US" sz="2000" b="1" dirty="0" err="1" smtClean="0">
                <a:cs typeface="+mj-cs"/>
              </a:rPr>
              <a:t>noncoding</a:t>
            </a:r>
            <a:r>
              <a:rPr lang="en-US" sz="2000" b="1" dirty="0" smtClean="0">
                <a:cs typeface="+mj-cs"/>
              </a:rPr>
              <a:t> RNA </a:t>
            </a:r>
            <a:r>
              <a:rPr lang="fa-IR" sz="2000" dirty="0" smtClean="0">
                <a:cs typeface="B Nazanin" pitchFamily="2" charset="-78"/>
              </a:rPr>
              <a:t>در پاتوژنز و تشخیص و درمان بیماری‌ها</a:t>
            </a:r>
          </a:p>
          <a:p>
            <a:pPr algn="r" rtl="1"/>
            <a:r>
              <a:rPr lang="fa-IR" sz="2000" dirty="0" smtClean="0">
                <a:cs typeface="B Nazanin" pitchFamily="2" charset="-78"/>
              </a:rPr>
              <a:t>بیوانفورماتیک کاربردی در بیولوژی سیستمیک(</a:t>
            </a:r>
            <a:r>
              <a:rPr lang="en-US" sz="2000" dirty="0" smtClean="0">
                <a:cs typeface="B Nazanin" pitchFamily="2" charset="-78"/>
              </a:rPr>
              <a:t>System Biology) </a:t>
            </a:r>
            <a:r>
              <a:rPr lang="fa-IR" sz="2000" dirty="0" smtClean="0">
                <a:cs typeface="B Nazanin" pitchFamily="2" charset="-78"/>
              </a:rPr>
              <a:t>و طراحی تکنولوژی‌های جدید در تشخیص‌های مولکولی، بکارگیری تکنولوژی‌های جدید اومیک (ژنومیک، ترانسکریپتومیک و پروتئومیک) وکمک به درک بهتر فرایندهای پیچیده از قبیل رشد سلول، ترانسفورماسیون و تکامل و در تشخیص و پاتوژنز بیماری‌ها</a:t>
            </a:r>
          </a:p>
          <a:p>
            <a:pPr algn="r" rtl="1"/>
            <a:r>
              <a:rPr lang="fa-IR" sz="2000" dirty="0" smtClean="0">
                <a:cs typeface="B Nazanin" pitchFamily="2" charset="-78"/>
              </a:rPr>
              <a:t>‌ مطالعات </a:t>
            </a:r>
            <a:r>
              <a:rPr lang="en-US" sz="2000" b="1" dirty="0" smtClean="0">
                <a:cs typeface="+mj-cs"/>
              </a:rPr>
              <a:t>genome-wide</a:t>
            </a:r>
            <a:r>
              <a:rPr lang="en-US" sz="2000" dirty="0" smtClean="0">
                <a:cs typeface="B Nazanin" pitchFamily="2" charset="-78"/>
              </a:rPr>
              <a:t> </a:t>
            </a:r>
            <a:r>
              <a:rPr lang="fa-IR" sz="2000" dirty="0" smtClean="0">
                <a:cs typeface="B Nazanin" pitchFamily="2" charset="-78"/>
              </a:rPr>
              <a:t>موتاسیون‌های سوماتیک در سرطان‌ها</a:t>
            </a:r>
          </a:p>
          <a:p>
            <a:pPr algn="r" rtl="1"/>
            <a:r>
              <a:rPr lang="fa-IR" sz="2000" dirty="0" smtClean="0">
                <a:cs typeface="B Nazanin" pitchFamily="2" charset="-78"/>
              </a:rPr>
              <a:t>استفاده سلول‌های بنیادی در تولید و ارزیابی داروها</a:t>
            </a:r>
          </a:p>
          <a:p>
            <a:pPr algn="r" rtl="1"/>
            <a:r>
              <a:rPr lang="fa-IR" sz="2000" dirty="0" smtClean="0">
                <a:cs typeface="B Nazanin" pitchFamily="2" charset="-78"/>
              </a:rPr>
              <a:t>پزشکی شخصی شده</a:t>
            </a:r>
            <a:r>
              <a:rPr lang="en-US" sz="2000" b="1" dirty="0" smtClean="0">
                <a:cs typeface="+mj-cs"/>
              </a:rPr>
              <a:t>Personalized Medicine)  </a:t>
            </a:r>
            <a:r>
              <a:rPr lang="fa-IR" sz="2000" b="1" dirty="0" smtClean="0">
                <a:cs typeface="+mj-cs"/>
              </a:rPr>
              <a:t>)</a:t>
            </a:r>
            <a:endParaRPr lang="en-US" sz="2000" dirty="0" smtClean="0">
              <a:cs typeface="B Nazanin" pitchFamily="2" charset="-78"/>
            </a:endParaRPr>
          </a:p>
          <a:p>
            <a:pPr algn="r" rtl="1"/>
            <a:r>
              <a:rPr lang="fa-IR" sz="2000" dirty="0" smtClean="0">
                <a:cs typeface="B Nazanin" pitchFamily="2" charset="-78"/>
              </a:rPr>
              <a:t>توسعه بانک‌های اطلاعاتی ژنتیکی با ساختارهای ملی درثبت بیماری‌های مادرزادی و ژنتیکی هنگام تولد و سرطان‌های فامیلی</a:t>
            </a:r>
          </a:p>
          <a:p>
            <a:pPr algn="r" rtl="1"/>
            <a:r>
              <a:rPr lang="fa-IR" sz="2000" dirty="0" smtClean="0">
                <a:cs typeface="B Nazanin" pitchFamily="2" charset="-78"/>
              </a:rPr>
              <a:t>مطالعات فارماکوژنتیک به منظور شناسایی واریانت‌هایی که منجر به کاهش عوارض جانبی داروها شده و مطالعاتی که امکان انتخاب داروهای مناسب با دوز مناسب برای هر بیمار (به طور اختصاصی) را فراهم می‌آورد</a:t>
            </a:r>
          </a:p>
          <a:p>
            <a:pPr algn="r"/>
            <a:endParaRPr lang="fa-IR" sz="2000" dirty="0">
              <a:cs typeface="B Nazanin" pitchFamily="2" charset="-78"/>
            </a:endParaRPr>
          </a:p>
        </p:txBody>
      </p:sp>
      <p:sp>
        <p:nvSpPr>
          <p:cNvPr id="4" name="Footer Placeholder 3"/>
          <p:cNvSpPr>
            <a:spLocks noGrp="1"/>
          </p:cNvSpPr>
          <p:nvPr>
            <p:ph type="ftr" sz="quarter" idx="11"/>
          </p:nvPr>
        </p:nvSpPr>
        <p:spPr>
          <a:xfrm>
            <a:off x="3124200" y="6492875"/>
            <a:ext cx="2895600" cy="365125"/>
          </a:xfrm>
        </p:spPr>
        <p:txBody>
          <a:bodyPr/>
          <a:lstStyle/>
          <a:p>
            <a:r>
              <a:rPr lang="en-US" dirty="0" err="1" smtClean="0"/>
              <a:t>Zohreh</a:t>
            </a:r>
            <a:r>
              <a:rPr lang="en-US" dirty="0" smtClean="0"/>
              <a:t> </a:t>
            </a:r>
            <a:r>
              <a:rPr lang="en-US" dirty="0" err="1" smtClean="0"/>
              <a:t>Azarbad</a:t>
            </a:r>
            <a:r>
              <a:rPr lang="en-US" dirty="0" smtClean="0"/>
              <a:t> Research Director of </a:t>
            </a:r>
            <a:r>
              <a:rPr lang="en-US" dirty="0" err="1" smtClean="0"/>
              <a:t>Kashan</a:t>
            </a:r>
            <a:r>
              <a:rPr lang="en-US" dirty="0" smtClean="0"/>
              <a:t> University of Medical Sciences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135563"/>
          </a:xfrm>
        </p:spPr>
        <p:txBody>
          <a:bodyPr>
            <a:noAutofit/>
          </a:bodyPr>
          <a:lstStyle/>
          <a:p>
            <a:pPr algn="r" rtl="1"/>
            <a:endParaRPr lang="fa-IR" sz="1800" b="1" dirty="0" smtClean="0">
              <a:cs typeface="B Nazanin" pitchFamily="2" charset="-78"/>
            </a:endParaRPr>
          </a:p>
          <a:p>
            <a:pPr algn="r" rtl="1"/>
            <a:r>
              <a:rPr lang="fa-IR" sz="1800" b="1" dirty="0" smtClean="0">
                <a:cs typeface="B Nazanin" pitchFamily="2" charset="-78"/>
              </a:rPr>
              <a:t>مطالعات مربوط به عوامل خطر اصلی رفتاری مربوط به بیماری‌های غیرواگیر شامل استعمال دخانیات، رژیم غذایی ناسالم، کم تحرکی و مصرف الکل، عوامل خطر متابولیک/ فیزیولوژیک این بیماری‌ها مشتمل بر افزایش فشار خون، افزایش قند خون، افزایش کلسترول، چاقی/ اضافه وزن</a:t>
            </a:r>
          </a:p>
          <a:p>
            <a:pPr algn="r" rtl="1"/>
            <a:endParaRPr lang="fa-IR" sz="1800" b="1" dirty="0" smtClean="0">
              <a:cs typeface="B Nazanin" pitchFamily="2" charset="-78"/>
            </a:endParaRPr>
          </a:p>
          <a:p>
            <a:pPr algn="r" rtl="1"/>
            <a:endParaRPr lang="fa-IR" sz="1800" b="1" dirty="0" smtClean="0">
              <a:cs typeface="B Nazanin" pitchFamily="2" charset="-78"/>
            </a:endParaRPr>
          </a:p>
          <a:p>
            <a:pPr algn="r" rtl="1"/>
            <a:r>
              <a:rPr lang="fa-IR" sz="1800" b="1" dirty="0" smtClean="0">
                <a:cs typeface="B Nazanin" pitchFamily="2" charset="-78"/>
              </a:rPr>
              <a:t>مطالعات مربوط به بیماری‌های غیرواگیر که به ترتیب اولویت، عبارتند از: </a:t>
            </a:r>
          </a:p>
          <a:p>
            <a:pPr lvl="1" algn="r" rtl="1"/>
            <a:r>
              <a:rPr lang="fa-IR" sz="1800" b="1" dirty="0" smtClean="0">
                <a:cs typeface="B Nazanin" pitchFamily="2" charset="-78"/>
              </a:rPr>
              <a:t>بیماری‌های قلبی عروقی</a:t>
            </a:r>
          </a:p>
          <a:p>
            <a:pPr lvl="1" algn="r" rtl="1"/>
            <a:r>
              <a:rPr lang="fa-IR" sz="1800" b="1" dirty="0" smtClean="0">
                <a:cs typeface="B Nazanin" pitchFamily="2" charset="-78"/>
              </a:rPr>
              <a:t>سوانح و حوادث</a:t>
            </a:r>
          </a:p>
          <a:p>
            <a:pPr lvl="1" algn="r" rtl="1"/>
            <a:r>
              <a:rPr lang="fa-IR" sz="1800" b="1" dirty="0" smtClean="0">
                <a:cs typeface="B Nazanin" pitchFamily="2" charset="-78"/>
              </a:rPr>
              <a:t>اختلالات روانی</a:t>
            </a:r>
          </a:p>
          <a:p>
            <a:pPr lvl="1" algn="r" rtl="1"/>
            <a:r>
              <a:rPr lang="fa-IR" sz="1800" b="1" dirty="0" smtClean="0">
                <a:cs typeface="B Nazanin" pitchFamily="2" charset="-78"/>
              </a:rPr>
              <a:t>سرطان‌ها</a:t>
            </a:r>
          </a:p>
          <a:p>
            <a:pPr lvl="1" algn="r" rtl="1"/>
            <a:r>
              <a:rPr lang="fa-IR" sz="1800" b="1" dirty="0" smtClean="0">
                <a:cs typeface="B Nazanin" pitchFamily="2" charset="-78"/>
              </a:rPr>
              <a:t>بیماری دیابت</a:t>
            </a:r>
          </a:p>
          <a:p>
            <a:pPr lvl="1" algn="r" rtl="1"/>
            <a:r>
              <a:rPr lang="fa-IR" sz="1800" b="1" dirty="0" smtClean="0">
                <a:cs typeface="B Nazanin" pitchFamily="2" charset="-78"/>
              </a:rPr>
              <a:t>بیماری‌های مزمن کلیوی</a:t>
            </a:r>
          </a:p>
          <a:p>
            <a:pPr lvl="1" algn="r" rtl="1"/>
            <a:r>
              <a:rPr lang="fa-IR" sz="1800" b="1" dirty="0" smtClean="0">
                <a:cs typeface="B Nazanin" pitchFamily="2" charset="-78"/>
              </a:rPr>
              <a:t>بیماری‌های تنفسی</a:t>
            </a:r>
          </a:p>
          <a:p>
            <a:pPr lvl="1" algn="r" rtl="1"/>
            <a:r>
              <a:rPr lang="fa-IR" sz="1800" b="1" dirty="0" smtClean="0">
                <a:cs typeface="B Nazanin" pitchFamily="2" charset="-78"/>
              </a:rPr>
              <a:t>بیماری‌های دستگاه گوارش</a:t>
            </a:r>
          </a:p>
          <a:p>
            <a:pPr lvl="1" algn="r" rtl="1"/>
            <a:r>
              <a:rPr lang="fa-IR" sz="1800" b="1" dirty="0" smtClean="0">
                <a:cs typeface="B Nazanin" pitchFamily="2" charset="-78"/>
              </a:rPr>
              <a:t>بیماری‌های عضلانی- استخوانی</a:t>
            </a:r>
          </a:p>
          <a:p>
            <a:pPr algn="r" rtl="1"/>
            <a:endParaRPr lang="fa-IR" sz="1800" b="1" dirty="0">
              <a:cs typeface="B Nazanin" pitchFamily="2" charset="-78"/>
            </a:endParaRPr>
          </a:p>
        </p:txBody>
      </p:sp>
      <p:sp>
        <p:nvSpPr>
          <p:cNvPr id="4" name="Title 1"/>
          <p:cNvSpPr txBox="1">
            <a:spLocks/>
          </p:cNvSpPr>
          <p:nvPr/>
        </p:nvSpPr>
        <p:spPr>
          <a:xfrm>
            <a:off x="457200" y="152400"/>
            <a:ext cx="8229600" cy="12954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3600" b="1" i="0" u="none" strike="noStrike" kern="1200" cap="none" spc="0" normalizeH="0" baseline="0" noProof="0" dirty="0" smtClean="0">
                <a:ln>
                  <a:noFill/>
                </a:ln>
                <a:solidFill>
                  <a:srgbClr val="FF0000"/>
                </a:solidFill>
                <a:effectLst/>
                <a:uLnTx/>
                <a:uFillTx/>
                <a:latin typeface="+mn-lt"/>
                <a:ea typeface="+mn-ea"/>
                <a:cs typeface="B Nazanin" pitchFamily="2" charset="-78"/>
              </a:rPr>
              <a:t>اولویت‌های </a:t>
            </a:r>
            <a:br>
              <a:rPr kumimoji="0" lang="fa-IR" sz="3600" b="1" i="0" u="none" strike="noStrike" kern="1200" cap="none" spc="0" normalizeH="0" baseline="0" noProof="0" dirty="0" smtClean="0">
                <a:ln>
                  <a:noFill/>
                </a:ln>
                <a:solidFill>
                  <a:srgbClr val="FF0000"/>
                </a:solidFill>
                <a:effectLst/>
                <a:uLnTx/>
                <a:uFillTx/>
                <a:latin typeface="+mn-lt"/>
                <a:ea typeface="+mn-ea"/>
                <a:cs typeface="B Nazanin" pitchFamily="2" charset="-78"/>
              </a:rPr>
            </a:br>
            <a:r>
              <a:rPr kumimoji="0" lang="fa-IR" sz="3600" b="1" i="0" u="none" strike="noStrike" kern="1200" cap="none" spc="0" normalizeH="0" baseline="0" noProof="0" dirty="0" smtClean="0">
                <a:ln>
                  <a:noFill/>
                </a:ln>
                <a:solidFill>
                  <a:srgbClr val="FF0000"/>
                </a:solidFill>
                <a:effectLst/>
                <a:uLnTx/>
                <a:uFillTx/>
                <a:latin typeface="+mn-lt"/>
                <a:ea typeface="+mn-ea"/>
                <a:cs typeface="B Nazanin" pitchFamily="2" charset="-78"/>
              </a:rPr>
              <a:t>کمیته بیماری های غیر واگیر</a:t>
            </a:r>
            <a:endParaRPr kumimoji="0" lang="fa-IR" sz="3600" b="0" i="0" u="none" strike="noStrike" kern="1200" cap="none" spc="0" normalizeH="0" baseline="0" noProof="0" dirty="0">
              <a:ln>
                <a:noFill/>
              </a:ln>
              <a:solidFill>
                <a:srgbClr val="FF0000"/>
              </a:solidFill>
              <a:effectLst/>
              <a:uLnTx/>
              <a:uFillTx/>
              <a:latin typeface="+mn-lt"/>
              <a:ea typeface="+mn-ea"/>
              <a:cs typeface="B Nazanin" pitchFamily="2" charset="-78"/>
            </a:endParaRPr>
          </a:p>
        </p:txBody>
      </p:sp>
      <p:sp>
        <p:nvSpPr>
          <p:cNvPr id="6" name="Footer Placeholder 5"/>
          <p:cNvSpPr>
            <a:spLocks noGrp="1"/>
          </p:cNvSpPr>
          <p:nvPr>
            <p:ph type="ftr" sz="quarter" idx="11"/>
          </p:nvPr>
        </p:nvSpPr>
        <p:spPr>
          <a:xfrm>
            <a:off x="2209800" y="6324600"/>
            <a:ext cx="2895600" cy="365125"/>
          </a:xfrm>
        </p:spPr>
        <p:txBody>
          <a:bodyPr/>
          <a:lstStyle/>
          <a:p>
            <a:r>
              <a:rPr lang="en-US" dirty="0" err="1" smtClean="0"/>
              <a:t>Zohreh</a:t>
            </a:r>
            <a:r>
              <a:rPr lang="en-US" dirty="0" smtClean="0"/>
              <a:t> </a:t>
            </a:r>
            <a:r>
              <a:rPr lang="en-US" dirty="0" err="1" smtClean="0"/>
              <a:t>Azarbad</a:t>
            </a:r>
            <a:r>
              <a:rPr lang="en-US" dirty="0" smtClean="0"/>
              <a:t> Research Director of </a:t>
            </a:r>
            <a:r>
              <a:rPr lang="en-US" dirty="0" err="1" smtClean="0"/>
              <a:t>Kashan</a:t>
            </a:r>
            <a:r>
              <a:rPr lang="en-US" dirty="0" smtClean="0"/>
              <a:t> University of Medical Sciences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8991600" cy="5410200"/>
          </a:xfrm>
        </p:spPr>
        <p:txBody>
          <a:bodyPr>
            <a:noAutofit/>
          </a:bodyPr>
          <a:lstStyle/>
          <a:p>
            <a:pPr algn="r" rtl="1"/>
            <a:r>
              <a:rPr lang="fa-IR" sz="1800" b="1" dirty="0" smtClean="0">
                <a:cs typeface="B Nazanin" pitchFamily="2" charset="-78"/>
              </a:rPr>
              <a:t>برآورد بار بیماری‌های دستگاه تنفسی و ارایه راه‌های پیشگیری، تشخیصی و درمانی مناسب</a:t>
            </a:r>
          </a:p>
          <a:p>
            <a:pPr algn="r" rtl="1"/>
            <a:r>
              <a:rPr lang="fa-IR" sz="1800" b="1" dirty="0" smtClean="0">
                <a:cs typeface="B Nazanin" pitchFamily="2" charset="-78"/>
              </a:rPr>
              <a:t>ایجاد سیستم فعال شبکه‌ای برای ارایه الگوی مقاومت آنتی‌بیوتیک‌ها با فاصله‌های مشخص به جامعه پزشکی و ارایه راه‌های مقابله با آن</a:t>
            </a:r>
          </a:p>
          <a:p>
            <a:pPr algn="r" rtl="1"/>
            <a:r>
              <a:rPr lang="fa-IR" sz="1800" b="1" dirty="0" smtClean="0">
                <a:cs typeface="B Nazanin" pitchFamily="2" charset="-78"/>
              </a:rPr>
              <a:t>بررسی اثربخشی (</a:t>
            </a:r>
            <a:r>
              <a:rPr lang="en-US" sz="1800" b="1" dirty="0" smtClean="0">
                <a:cs typeface="B Nazanin" pitchFamily="2" charset="-78"/>
              </a:rPr>
              <a:t>efficacy) </a:t>
            </a:r>
            <a:r>
              <a:rPr lang="fa-IR" sz="1800" b="1" dirty="0" smtClean="0">
                <a:cs typeface="B Nazanin" pitchFamily="2" charset="-78"/>
              </a:rPr>
              <a:t>و ایمنی (</a:t>
            </a:r>
            <a:r>
              <a:rPr lang="en-US" sz="1800" b="1" dirty="0" smtClean="0">
                <a:cs typeface="B Nazanin" pitchFamily="2" charset="-78"/>
              </a:rPr>
              <a:t>safety) </a:t>
            </a:r>
            <a:r>
              <a:rPr lang="fa-IR" sz="1800" b="1" dirty="0" smtClean="0">
                <a:cs typeface="B Nazanin" pitchFamily="2" charset="-78"/>
              </a:rPr>
              <a:t>واکسن‌ها و تولید واکسن</a:t>
            </a:r>
          </a:p>
          <a:p>
            <a:pPr algn="r" rtl="1"/>
            <a:r>
              <a:rPr lang="fa-IR" sz="1800" b="1" dirty="0" smtClean="0">
                <a:cs typeface="B Nazanin" pitchFamily="2" charset="-78"/>
              </a:rPr>
              <a:t>برآورد شیوع بیماری‌های نقص ایمنی اولیه و </a:t>
            </a:r>
            <a:r>
              <a:rPr lang="en-US" sz="1800" b="1" dirty="0" smtClean="0">
                <a:cs typeface="B Nazanin" pitchFamily="2" charset="-78"/>
              </a:rPr>
              <a:t>HIV </a:t>
            </a:r>
            <a:r>
              <a:rPr lang="fa-IR" sz="1800" b="1" dirty="0" smtClean="0">
                <a:cs typeface="B Nazanin" pitchFamily="2" charset="-78"/>
              </a:rPr>
              <a:t>و رسم شجره‌نامه بیماری‌های نقص ایمنی اولیه در سطح کشور</a:t>
            </a:r>
          </a:p>
          <a:p>
            <a:pPr algn="r" rtl="1"/>
            <a:r>
              <a:rPr lang="en-US" sz="1800" b="1" dirty="0" smtClean="0">
                <a:cs typeface="+mj-cs"/>
              </a:rPr>
              <a:t>Active Surveillance</a:t>
            </a:r>
            <a:r>
              <a:rPr lang="en-US" sz="1800" b="1" dirty="0" smtClean="0">
                <a:cs typeface="B Nazanin" pitchFamily="2" charset="-78"/>
              </a:rPr>
              <a:t> </a:t>
            </a:r>
            <a:r>
              <a:rPr lang="fa-IR" sz="1800" b="1" dirty="0" smtClean="0">
                <a:cs typeface="B Nazanin" pitchFamily="2" charset="-78"/>
              </a:rPr>
              <a:t>برای برآورد بار بیماری‌های عفونی بازپدید و نوپدید در اولویت سیستم سلامت کشور</a:t>
            </a:r>
          </a:p>
          <a:p>
            <a:pPr algn="r" rtl="1"/>
            <a:r>
              <a:rPr lang="fa-IR" sz="1800" b="1" dirty="0" smtClean="0">
                <a:cs typeface="B Nazanin" pitchFamily="2" charset="-78"/>
              </a:rPr>
              <a:t>برآورد شیوع عفونت‌های بیمارستانی و بررسی علل آن در ایران و ارایه راه‌حل‌های عملی و مناسب کاهش شیوع آنها</a:t>
            </a:r>
          </a:p>
          <a:p>
            <a:pPr algn="r" rtl="1"/>
            <a:r>
              <a:rPr lang="fa-IR" sz="1800" b="1" dirty="0" smtClean="0">
                <a:cs typeface="B Nazanin" pitchFamily="2" charset="-78"/>
              </a:rPr>
              <a:t>بررسی خواص عوامل میکروبیوت در پیشگیری و درمان بیماری‌ها</a:t>
            </a:r>
          </a:p>
          <a:p>
            <a:pPr algn="r" rtl="1"/>
            <a:r>
              <a:rPr lang="fa-IR" sz="1800" b="1" dirty="0" smtClean="0">
                <a:cs typeface="B Nazanin" pitchFamily="2" charset="-78"/>
              </a:rPr>
              <a:t>طراحی و تولید پپتیدهای مناسب برای استفاده در درمان بیماری‌های عفونی</a:t>
            </a:r>
          </a:p>
          <a:p>
            <a:pPr algn="r" rtl="1"/>
            <a:r>
              <a:rPr lang="fa-IR" sz="1800" b="1" dirty="0" smtClean="0">
                <a:cs typeface="B Nazanin" pitchFamily="2" charset="-78"/>
              </a:rPr>
              <a:t>ارایه راه حل‌های پیشگیری از بیماری‌های بومی مثل لیشمانیوز احشایی</a:t>
            </a:r>
          </a:p>
          <a:p>
            <a:pPr algn="r" rtl="1"/>
            <a:r>
              <a:rPr lang="fa-IR" sz="1800" b="1" dirty="0" smtClean="0">
                <a:cs typeface="B Nazanin" pitchFamily="2" charset="-78"/>
              </a:rPr>
              <a:t>بیماری‌های عفونی  مرتبط با غذا و دارو</a:t>
            </a:r>
          </a:p>
          <a:p>
            <a:pPr algn="r" rtl="1"/>
            <a:r>
              <a:rPr lang="fa-IR" sz="1800" b="1" dirty="0" smtClean="0">
                <a:cs typeface="B Nazanin" pitchFamily="2" charset="-78"/>
              </a:rPr>
              <a:t>تدوین برنامه </a:t>
            </a:r>
            <a:r>
              <a:rPr lang="en-US" sz="1800" b="1" dirty="0" smtClean="0">
                <a:cs typeface="B Nazanin" pitchFamily="2" charset="-78"/>
              </a:rPr>
              <a:t>antibiotic stewardship </a:t>
            </a:r>
            <a:r>
              <a:rPr lang="fa-IR" sz="1800" b="1" dirty="0" smtClean="0">
                <a:cs typeface="B Nazanin" pitchFamily="2" charset="-78"/>
              </a:rPr>
              <a:t>در سطح ملی</a:t>
            </a:r>
          </a:p>
          <a:p>
            <a:pPr algn="r" rtl="1"/>
            <a:r>
              <a:rPr lang="fa-IR" sz="1800" b="1" dirty="0" smtClean="0">
                <a:cs typeface="B Nazanin" pitchFamily="2" charset="-78"/>
              </a:rPr>
              <a:t>برآورد بار بیماری‌های آمیزشی و ارایه راه‌های پیشگیری، تشخیصی و درمانی مناسب</a:t>
            </a:r>
          </a:p>
          <a:p>
            <a:pPr algn="r" rtl="1"/>
            <a:r>
              <a:rPr lang="fa-IR" sz="1800" b="1" dirty="0" smtClean="0">
                <a:cs typeface="B Nazanin" pitchFamily="2" charset="-78"/>
              </a:rPr>
              <a:t>مطالعات مربوط به ایجاد میکروبیوم بومی ایران (</a:t>
            </a:r>
            <a:r>
              <a:rPr lang="en-US" sz="1800" b="1" dirty="0" err="1" smtClean="0">
                <a:cs typeface="B Nazanin" pitchFamily="2" charset="-78"/>
              </a:rPr>
              <a:t>Virome</a:t>
            </a:r>
            <a:r>
              <a:rPr lang="en-US" sz="1800" b="1" dirty="0" smtClean="0">
                <a:cs typeface="B Nazanin" pitchFamily="2" charset="-78"/>
              </a:rPr>
              <a:t>, </a:t>
            </a:r>
            <a:r>
              <a:rPr lang="en-US" sz="1800" b="1" dirty="0" err="1" smtClean="0">
                <a:cs typeface="B Nazanin" pitchFamily="2" charset="-78"/>
              </a:rPr>
              <a:t>Bacteriome</a:t>
            </a:r>
            <a:r>
              <a:rPr lang="en-US" sz="1800" b="1" dirty="0" smtClean="0">
                <a:cs typeface="B Nazanin" pitchFamily="2" charset="-78"/>
              </a:rPr>
              <a:t>, </a:t>
            </a:r>
            <a:r>
              <a:rPr lang="en-US" sz="1800" b="1" dirty="0" err="1" smtClean="0">
                <a:cs typeface="B Nazanin" pitchFamily="2" charset="-78"/>
              </a:rPr>
              <a:t>Fungome</a:t>
            </a:r>
            <a:r>
              <a:rPr lang="en-US" sz="1800" b="1" dirty="0" smtClean="0">
                <a:cs typeface="B Nazanin" pitchFamily="2" charset="-78"/>
              </a:rPr>
              <a:t>)</a:t>
            </a:r>
          </a:p>
          <a:p>
            <a:pPr algn="r" rtl="1"/>
            <a:r>
              <a:rPr lang="fa-IR" sz="1800" b="1" dirty="0" smtClean="0">
                <a:cs typeface="B Nazanin" pitchFamily="2" charset="-78"/>
              </a:rPr>
              <a:t>پیشگیری از بروز و عوارض بیماری های نقص ایمنی اولیه و تشخیص به موقع آنها</a:t>
            </a:r>
          </a:p>
          <a:p>
            <a:pPr algn="r" rtl="1"/>
            <a:endParaRPr lang="fa-IR" sz="1800" b="1" dirty="0">
              <a:cs typeface="B Nazanin" pitchFamily="2" charset="-78"/>
            </a:endParaRPr>
          </a:p>
        </p:txBody>
      </p:sp>
      <p:sp>
        <p:nvSpPr>
          <p:cNvPr id="4" name="Title 1"/>
          <p:cNvSpPr txBox="1">
            <a:spLocks/>
          </p:cNvSpPr>
          <p:nvPr/>
        </p:nvSpPr>
        <p:spPr>
          <a:xfrm>
            <a:off x="533400" y="76200"/>
            <a:ext cx="8229600" cy="13716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pPr>
            <a:r>
              <a:rPr kumimoji="0" lang="fa-IR" sz="3600" b="1" i="0" u="none" strike="noStrike" kern="1200" cap="none" spc="0" normalizeH="0" baseline="0" noProof="0" dirty="0" smtClean="0">
                <a:ln>
                  <a:noFill/>
                </a:ln>
                <a:solidFill>
                  <a:srgbClr val="FF0000"/>
                </a:solidFill>
                <a:effectLst/>
                <a:uLnTx/>
                <a:uFillTx/>
                <a:latin typeface="+mn-lt"/>
                <a:ea typeface="+mn-ea"/>
                <a:cs typeface="B Nazanin" pitchFamily="2" charset="-78"/>
              </a:rPr>
              <a:t>اولویت‌های </a:t>
            </a:r>
            <a:br>
              <a:rPr kumimoji="0" lang="fa-IR" sz="3600" b="1" i="0" u="none" strike="noStrike" kern="1200" cap="none" spc="0" normalizeH="0" baseline="0" noProof="0" dirty="0" smtClean="0">
                <a:ln>
                  <a:noFill/>
                </a:ln>
                <a:solidFill>
                  <a:srgbClr val="FF0000"/>
                </a:solidFill>
                <a:effectLst/>
                <a:uLnTx/>
                <a:uFillTx/>
                <a:latin typeface="+mn-lt"/>
                <a:ea typeface="+mn-ea"/>
                <a:cs typeface="B Nazanin" pitchFamily="2" charset="-78"/>
              </a:rPr>
            </a:br>
            <a:r>
              <a:rPr kumimoji="0" lang="fa-IR" sz="3600" b="1" i="0" u="none" strike="noStrike" kern="1200" cap="none" spc="0" normalizeH="0" baseline="0" noProof="0" dirty="0" smtClean="0">
                <a:ln>
                  <a:noFill/>
                </a:ln>
                <a:solidFill>
                  <a:srgbClr val="FF0000"/>
                </a:solidFill>
                <a:effectLst/>
                <a:uLnTx/>
                <a:uFillTx/>
                <a:latin typeface="+mn-lt"/>
                <a:ea typeface="+mn-ea"/>
                <a:cs typeface="B Nazanin" pitchFamily="2" charset="-78"/>
              </a:rPr>
              <a:t>کمیته بیماری </a:t>
            </a:r>
            <a:r>
              <a:rPr lang="fa-IR" sz="3600" b="1" dirty="0" smtClean="0">
                <a:solidFill>
                  <a:srgbClr val="FF0000"/>
                </a:solidFill>
                <a:cs typeface="B Nazanin" pitchFamily="2" charset="-78"/>
              </a:rPr>
              <a:t>های واگیر و اختلالات ایمنی</a:t>
            </a:r>
            <a:endParaRPr kumimoji="0" lang="fa-IR" sz="3600" b="0" i="0" u="none" strike="noStrike" kern="1200" cap="none" spc="0" normalizeH="0" baseline="0" noProof="0" dirty="0">
              <a:ln>
                <a:noFill/>
              </a:ln>
              <a:solidFill>
                <a:srgbClr val="FF0000"/>
              </a:solidFill>
              <a:effectLst/>
              <a:uLnTx/>
              <a:uFillTx/>
              <a:latin typeface="+mn-lt"/>
              <a:ea typeface="+mn-ea"/>
              <a:cs typeface="B Nazanin" pitchFamily="2" charset="-78"/>
            </a:endParaRPr>
          </a:p>
        </p:txBody>
      </p:sp>
      <p:sp>
        <p:nvSpPr>
          <p:cNvPr id="5" name="Footer Placeholder 4"/>
          <p:cNvSpPr>
            <a:spLocks noGrp="1"/>
          </p:cNvSpPr>
          <p:nvPr>
            <p:ph type="ftr" sz="quarter" idx="11"/>
          </p:nvPr>
        </p:nvSpPr>
        <p:spPr/>
        <p:txBody>
          <a:bodyPr/>
          <a:lstStyle/>
          <a:p>
            <a:r>
              <a:rPr lang="en-US" smtClean="0"/>
              <a:t>Zohreh Azarbad Research Director of Kashan University of Medical Sciences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1412</Words>
  <Application>Microsoft Office PowerPoint</Application>
  <PresentationFormat>On-screen Show (4:3)</PresentationFormat>
  <Paragraphs>210</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(National Institute for Medical Research &amp; Development, NIMAD)</vt:lpstr>
      <vt:lpstr> </vt:lpstr>
      <vt:lpstr>راهنمای متقاضیان گرنت‌های تحقیقاتی  http://nimad.ac.ir  </vt:lpstr>
      <vt:lpstr>کمیته های علمی نیماد</vt:lpstr>
      <vt:lpstr>اولویت‌های  کمیته آسیب‌شناسی، ژنتیک و سلول‌های بنیادی</vt:lpstr>
      <vt:lpstr>Slide 8</vt:lpstr>
      <vt:lpstr>Slide 9</vt:lpstr>
      <vt:lpstr>Slide 10</vt:lpstr>
      <vt:lpstr>Slide 11</vt:lpstr>
      <vt:lpstr>Slide 12</vt:lpstr>
      <vt:lpstr>Slide 13</vt:lpstr>
      <vt:lpstr>موضوع و متدولوژی طرح </vt:lpstr>
      <vt:lpstr>بودجه طرح </vt:lpstr>
      <vt:lpstr>ارسال و پذیرش طرح</vt:lpstr>
      <vt:lpstr>گرنت‌ محقق جوان</vt:lpstr>
      <vt:lpstr>  گرنت مقاله برترTop Paper  </vt:lpstr>
      <vt:lpstr>  گرنت مقاله برترTop Paper  </vt:lpstr>
      <vt:lpstr>گرنت با اعتبار محدود Small Grant</vt:lpstr>
      <vt:lpstr>Slide 21</vt:lpstr>
      <vt:lpstr>فراخوان ششم</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Azarbad-z</cp:lastModifiedBy>
  <cp:revision>70</cp:revision>
  <dcterms:created xsi:type="dcterms:W3CDTF">2006-08-16T00:00:00Z</dcterms:created>
  <dcterms:modified xsi:type="dcterms:W3CDTF">2018-05-27T07:13:29Z</dcterms:modified>
</cp:coreProperties>
</file>